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handoutMasterIdLst>
    <p:handoutMasterId r:id="rId33"/>
  </p:handoutMasterIdLst>
  <p:sldIdLst>
    <p:sldId id="256" r:id="rId2"/>
    <p:sldId id="292" r:id="rId3"/>
    <p:sldId id="320" r:id="rId4"/>
    <p:sldId id="352" r:id="rId5"/>
    <p:sldId id="354" r:id="rId6"/>
    <p:sldId id="396" r:id="rId7"/>
    <p:sldId id="397" r:id="rId8"/>
    <p:sldId id="400" r:id="rId9"/>
    <p:sldId id="401" r:id="rId10"/>
    <p:sldId id="402" r:id="rId11"/>
    <p:sldId id="440" r:id="rId12"/>
    <p:sldId id="441" r:id="rId13"/>
    <p:sldId id="442" r:id="rId14"/>
    <p:sldId id="323" r:id="rId15"/>
    <p:sldId id="361" r:id="rId16"/>
    <p:sldId id="403" r:id="rId17"/>
    <p:sldId id="438" r:id="rId18"/>
    <p:sldId id="439" r:id="rId19"/>
    <p:sldId id="445" r:id="rId20"/>
    <p:sldId id="446" r:id="rId21"/>
    <p:sldId id="447" r:id="rId22"/>
    <p:sldId id="465" r:id="rId23"/>
    <p:sldId id="448" r:id="rId24"/>
    <p:sldId id="451" r:id="rId25"/>
    <p:sldId id="466" r:id="rId26"/>
    <p:sldId id="461" r:id="rId27"/>
    <p:sldId id="462" r:id="rId28"/>
    <p:sldId id="467" r:id="rId29"/>
    <p:sldId id="463" r:id="rId30"/>
    <p:sldId id="261" r:id="rId31"/>
  </p:sldIdLst>
  <p:sldSz cx="12192000" cy="6858000"/>
  <p:notesSz cx="6858000" cy="9144000"/>
  <p:embeddedFontLst>
    <p:embeddedFont>
      <p:font typeface="Arial Unicode MS" pitchFamily="34" charset="-122"/>
      <p:regular r:id="rId34"/>
    </p:embeddedFont>
    <p:embeddedFont>
      <p:font typeface="Calibri" pitchFamily="34" charset="0"/>
      <p:regular r:id="rId35"/>
      <p:bold r:id="rId36"/>
      <p:italic r:id="rId37"/>
      <p:boldItalic r:id="rId38"/>
    </p:embeddedFont>
    <p:embeddedFont>
      <p:font typeface="华文中宋" pitchFamily="2" charset="-122"/>
      <p:regular r:id="rId39"/>
    </p:embeddedFont>
    <p:embeddedFont>
      <p:font typeface="微软雅黑" pitchFamily="34" charset="-122"/>
      <p:regular r:id="rId40"/>
      <p:bold r:id="rId41"/>
    </p:embeddedFont>
    <p:embeddedFont>
      <p:font typeface="WPS-Bullets" charset="0"/>
      <p:regular r:id="rId42"/>
    </p:embeddedFont>
    <p:embeddedFont>
      <p:font typeface="等线" pitchFamily="2" charset="-122"/>
      <p:regular r:id="rId43"/>
      <p:bold r:id="rId44"/>
    </p:embeddedFont>
    <p:embeddedFont>
      <p:font typeface="Gulim" pitchFamily="34" charset="-127"/>
      <p:regular r:id="rId45"/>
    </p:embeddedFont>
    <p:embeddedFont>
      <p:font typeface="汉仪中宋简" charset="-122"/>
      <p:regular r:id="rId46"/>
    </p:embeddedFont>
    <p:embeddedFont>
      <p:font typeface="黑体" pitchFamily="49" charset="-122"/>
      <p:regular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9C613"/>
    <a:srgbClr val="FFFE6D"/>
    <a:srgbClr val="FFFE61"/>
    <a:srgbClr val="F3901B"/>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178"/>
        <p:guide orient="horz" pos="4187"/>
        <p:guide orient="horz" pos="632"/>
        <p:guide orient="horz" pos="768"/>
        <p:guide orient="horz" pos="3938"/>
        <p:guide orient="horz" pos="3889"/>
        <p:guide pos="147"/>
        <p:guide pos="746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9280176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3639508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99.xml"/><Relationship Id="rId7" Type="http://schemas.openxmlformats.org/officeDocument/2006/relationships/image" Target="NULL" TargetMode="Externa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image" Target="../media/image15.jpeg"/><Relationship Id="rId5" Type="http://schemas.openxmlformats.org/officeDocument/2006/relationships/slideLayout" Target="../slideLayouts/slideLayout3.xml"/><Relationship Id="rId4" Type="http://schemas.openxmlformats.org/officeDocument/2006/relationships/tags" Target="../tags/tag10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10" Type="http://schemas.openxmlformats.org/officeDocument/2006/relationships/image" Target="../media/image18.png"/><Relationship Id="rId4" Type="http://schemas.openxmlformats.org/officeDocument/2006/relationships/tags" Target="../tags/tag106.xml"/><Relationship Id="rId9"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113.xml"/><Relationship Id="rId7" Type="http://schemas.openxmlformats.org/officeDocument/2006/relationships/slideLayout" Target="../slideLayouts/slideLayout8.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image" Target="../media/image20.pn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tags" Target="../tags/tag131.xml"/><Relationship Id="rId18" Type="http://schemas.openxmlformats.org/officeDocument/2006/relationships/slideLayout" Target="../slideLayouts/slideLayout3.xml"/><Relationship Id="rId3" Type="http://schemas.openxmlformats.org/officeDocument/2006/relationships/tags" Target="../tags/tag121.xml"/><Relationship Id="rId7" Type="http://schemas.openxmlformats.org/officeDocument/2006/relationships/tags" Target="../tags/tag125.xml"/><Relationship Id="rId12" Type="http://schemas.openxmlformats.org/officeDocument/2006/relationships/tags" Target="../tags/tag130.xml"/><Relationship Id="rId17" Type="http://schemas.openxmlformats.org/officeDocument/2006/relationships/tags" Target="../tags/tag135.xml"/><Relationship Id="rId2" Type="http://schemas.openxmlformats.org/officeDocument/2006/relationships/tags" Target="../tags/tag120.xml"/><Relationship Id="rId16" Type="http://schemas.openxmlformats.org/officeDocument/2006/relationships/tags" Target="../tags/tag134.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tags" Target="../tags/tag129.xml"/><Relationship Id="rId5" Type="http://schemas.openxmlformats.org/officeDocument/2006/relationships/tags" Target="../tags/tag123.xml"/><Relationship Id="rId15" Type="http://schemas.openxmlformats.org/officeDocument/2006/relationships/tags" Target="../tags/tag133.xml"/><Relationship Id="rId10" Type="http://schemas.openxmlformats.org/officeDocument/2006/relationships/tags" Target="../tags/tag128.xml"/><Relationship Id="rId19" Type="http://schemas.openxmlformats.org/officeDocument/2006/relationships/image" Target="../media/image21.png"/><Relationship Id="rId4" Type="http://schemas.openxmlformats.org/officeDocument/2006/relationships/tags" Target="../tags/tag122.xml"/><Relationship Id="rId9" Type="http://schemas.openxmlformats.org/officeDocument/2006/relationships/tags" Target="../tags/tag127.xml"/><Relationship Id="rId14" Type="http://schemas.openxmlformats.org/officeDocument/2006/relationships/tags" Target="../tags/tag132.xml"/></Relationships>
</file>

<file path=ppt/slides/_rels/slide16.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slideLayout" Target="../slideLayouts/slideLayout3.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tags" Target="../tags/tag147.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5" Type="http://schemas.openxmlformats.org/officeDocument/2006/relationships/image" Target="../media/image23.png"/><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image" Target="../media/image22.emf"/></Relationships>
</file>

<file path=ppt/slides/_rels/slide17.xml.rels><?xml version="1.0" encoding="UTF-8" standalone="yes"?>
<Relationships xmlns="http://schemas.openxmlformats.org/package/2006/relationships"><Relationship Id="rId3" Type="http://schemas.openxmlformats.org/officeDocument/2006/relationships/tags" Target="../tags/tag150.xml"/><Relationship Id="rId7" Type="http://schemas.openxmlformats.org/officeDocument/2006/relationships/image" Target="../media/image25.emf"/><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image" Target="../media/image24.emf"/><Relationship Id="rId5" Type="http://schemas.openxmlformats.org/officeDocument/2006/relationships/slideLayout" Target="../slideLayouts/slideLayout3.xml"/><Relationship Id="rId4" Type="http://schemas.openxmlformats.org/officeDocument/2006/relationships/tags" Target="../tags/tag151.xml"/></Relationships>
</file>

<file path=ppt/slides/_rels/slide1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tags" Target="../tags/tag154.xml"/><Relationship Id="rId7" Type="http://schemas.openxmlformats.org/officeDocument/2006/relationships/image" Target="../media/image27.emf"/><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image" Target="../media/image26.emf"/><Relationship Id="rId5" Type="http://schemas.openxmlformats.org/officeDocument/2006/relationships/slideLayout" Target="../slideLayouts/slideLayout3.xml"/><Relationship Id="rId4" Type="http://schemas.openxmlformats.org/officeDocument/2006/relationships/tags" Target="../tags/tag155.xml"/></Relationships>
</file>

<file path=ppt/slides/_rels/slide1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158.xml"/><Relationship Id="rId7" Type="http://schemas.openxmlformats.org/officeDocument/2006/relationships/slideLayout" Target="../slideLayouts/slideLayout3.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164.xml"/><Relationship Id="rId7" Type="http://schemas.openxmlformats.org/officeDocument/2006/relationships/slideLayout" Target="../slideLayouts/slideLayout3.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s>
</file>

<file path=ppt/slides/_rels/slide2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170.xml"/><Relationship Id="rId7" Type="http://schemas.openxmlformats.org/officeDocument/2006/relationships/slideLayout" Target="../slideLayouts/slideLayout3.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s>
</file>

<file path=ppt/slides/_rels/slide22.xml.rels><?xml version="1.0" encoding="UTF-8" standalone="yes"?>
<Relationships xmlns="http://schemas.openxmlformats.org/package/2006/relationships"><Relationship Id="rId8" Type="http://schemas.openxmlformats.org/officeDocument/2006/relationships/tags" Target="../tags/tag181.xml"/><Relationship Id="rId3" Type="http://schemas.openxmlformats.org/officeDocument/2006/relationships/tags" Target="../tags/tag176.xml"/><Relationship Id="rId7" Type="http://schemas.openxmlformats.org/officeDocument/2006/relationships/tags" Target="../tags/tag180.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media/image5.jpeg"/><Relationship Id="rId5" Type="http://schemas.openxmlformats.org/officeDocument/2006/relationships/tags" Target="../tags/tag178.xml"/><Relationship Id="rId10" Type="http://schemas.openxmlformats.org/officeDocument/2006/relationships/slideLayout" Target="../slideLayouts/slideLayout3.xml"/><Relationship Id="rId4" Type="http://schemas.openxmlformats.org/officeDocument/2006/relationships/tags" Target="../tags/tag177.xml"/><Relationship Id="rId9" Type="http://schemas.openxmlformats.org/officeDocument/2006/relationships/tags" Target="../tags/tag18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9"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10.xml"/><Relationship Id="rId1" Type="http://schemas.openxmlformats.org/officeDocument/2006/relationships/tags" Target="../tags/tag190.xml"/></Relationships>
</file>

<file path=ppt/slides/_rels/slide2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193.xml"/><Relationship Id="rId7" Type="http://schemas.openxmlformats.org/officeDocument/2006/relationships/slideLayout" Target="../slideLayouts/slideLayout11.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s>
</file>

<file path=ppt/slides/_rels/slide2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tags" Target="../tags/tag199.xml"/><Relationship Id="rId7" Type="http://schemas.openxmlformats.org/officeDocument/2006/relationships/slideLayout" Target="../slideLayouts/slideLayout3.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s>
</file>

<file path=ppt/slides/_rels/slide28.xml.rels><?xml version="1.0" encoding="UTF-8" standalone="yes"?>
<Relationships xmlns="http://schemas.openxmlformats.org/package/2006/relationships"><Relationship Id="rId8" Type="http://schemas.openxmlformats.org/officeDocument/2006/relationships/tags" Target="../tags/tag210.xml"/><Relationship Id="rId3" Type="http://schemas.openxmlformats.org/officeDocument/2006/relationships/tags" Target="../tags/tag205.xml"/><Relationship Id="rId7" Type="http://schemas.openxmlformats.org/officeDocument/2006/relationships/tags" Target="../tags/tag209.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image" Target="../media/image5.jpeg"/><Relationship Id="rId5" Type="http://schemas.openxmlformats.org/officeDocument/2006/relationships/tags" Target="../tags/tag207.xml"/><Relationship Id="rId10" Type="http://schemas.openxmlformats.org/officeDocument/2006/relationships/slideLayout" Target="../slideLayouts/slideLayout3.xml"/><Relationship Id="rId4" Type="http://schemas.openxmlformats.org/officeDocument/2006/relationships/tags" Target="../tags/tag206.xml"/><Relationship Id="rId9" Type="http://schemas.openxmlformats.org/officeDocument/2006/relationships/tags" Target="../tags/tag211.xml"/></Relationships>
</file>

<file path=ppt/slides/_rels/slide29.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tags" Target="../tags/tag224.xml"/><Relationship Id="rId18" Type="http://schemas.openxmlformats.org/officeDocument/2006/relationships/image" Target="../media/image36.png"/><Relationship Id="rId3" Type="http://schemas.openxmlformats.org/officeDocument/2006/relationships/tags" Target="../tags/tag214.xml"/><Relationship Id="rId7" Type="http://schemas.openxmlformats.org/officeDocument/2006/relationships/tags" Target="../tags/tag218.xml"/><Relationship Id="rId12" Type="http://schemas.openxmlformats.org/officeDocument/2006/relationships/tags" Target="../tags/tag223.xml"/><Relationship Id="rId17" Type="http://schemas.openxmlformats.org/officeDocument/2006/relationships/slideLayout" Target="../slideLayouts/slideLayout3.xml"/><Relationship Id="rId2" Type="http://schemas.openxmlformats.org/officeDocument/2006/relationships/tags" Target="../tags/tag213.xml"/><Relationship Id="rId16" Type="http://schemas.openxmlformats.org/officeDocument/2006/relationships/tags" Target="../tags/tag227.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tags" Target="../tags/tag222.xml"/><Relationship Id="rId5" Type="http://schemas.openxmlformats.org/officeDocument/2006/relationships/tags" Target="../tags/tag216.xml"/><Relationship Id="rId15" Type="http://schemas.openxmlformats.org/officeDocument/2006/relationships/tags" Target="../tags/tag226.xml"/><Relationship Id="rId10" Type="http://schemas.openxmlformats.org/officeDocument/2006/relationships/tags" Target="../tags/tag221.xml"/><Relationship Id="rId4" Type="http://schemas.openxmlformats.org/officeDocument/2006/relationships/tags" Target="../tags/tag215.xml"/><Relationship Id="rId9" Type="http://schemas.openxmlformats.org/officeDocument/2006/relationships/tags" Target="../tags/tag220.xml"/><Relationship Id="rId14" Type="http://schemas.openxmlformats.org/officeDocument/2006/relationships/tags" Target="../tags/tag2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0.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image" Target="../media/image5.jpeg"/><Relationship Id="rId5" Type="http://schemas.openxmlformats.org/officeDocument/2006/relationships/tags" Target="../tags/tag17.xml"/><Relationship Id="rId10" Type="http://schemas.openxmlformats.org/officeDocument/2006/relationships/slideLayout" Target="../slideLayouts/slideLayout3.xml"/><Relationship Id="rId4" Type="http://schemas.openxmlformats.org/officeDocument/2006/relationships/tags" Target="../tags/tag16.xml"/><Relationship Id="rId9" Type="http://schemas.openxmlformats.org/officeDocument/2006/relationships/tags" Target="../tags/tag2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9.pn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8.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image" Target="../media/image7.png"/><Relationship Id="rId5" Type="http://schemas.openxmlformats.org/officeDocument/2006/relationships/tags" Target="../tags/tag26.xml"/><Relationship Id="rId10" Type="http://schemas.openxmlformats.org/officeDocument/2006/relationships/slideLayout" Target="../slideLayouts/slideLayout3.xml"/><Relationship Id="rId4" Type="http://schemas.openxmlformats.org/officeDocument/2006/relationships/tags" Target="../tags/tag25.xml"/><Relationship Id="rId9" Type="http://schemas.openxmlformats.org/officeDocument/2006/relationships/tags" Target="../tags/tag30.xml"/></Relationships>
</file>

<file path=ppt/slides/_rels/slide7.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slideLayout" Target="../slideLayouts/slideLayout3.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5" Type="http://schemas.openxmlformats.org/officeDocument/2006/relationships/tags" Target="../tags/tag35.xml"/><Relationship Id="rId15" Type="http://schemas.openxmlformats.org/officeDocument/2006/relationships/tags" Target="../tags/tag45.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tags" Target="../tags/tag68.xml"/><Relationship Id="rId26" Type="http://schemas.openxmlformats.org/officeDocument/2006/relationships/image" Target="../media/image12.png"/><Relationship Id="rId3" Type="http://schemas.openxmlformats.org/officeDocument/2006/relationships/tags" Target="../tags/tag53.xml"/><Relationship Id="rId21" Type="http://schemas.openxmlformats.org/officeDocument/2006/relationships/tags" Target="../tags/tag71.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tags" Target="../tags/tag67.xml"/><Relationship Id="rId25" Type="http://schemas.openxmlformats.org/officeDocument/2006/relationships/image" Target="../media/image11.png"/><Relationship Id="rId2" Type="http://schemas.openxmlformats.org/officeDocument/2006/relationships/tags" Target="../tags/tag52.xml"/><Relationship Id="rId16" Type="http://schemas.openxmlformats.org/officeDocument/2006/relationships/tags" Target="../tags/tag66.xml"/><Relationship Id="rId20" Type="http://schemas.openxmlformats.org/officeDocument/2006/relationships/tags" Target="../tags/tag70.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24" Type="http://schemas.openxmlformats.org/officeDocument/2006/relationships/slideLayout" Target="../slideLayouts/slideLayout3.xml"/><Relationship Id="rId5" Type="http://schemas.openxmlformats.org/officeDocument/2006/relationships/tags" Target="../tags/tag55.xml"/><Relationship Id="rId15" Type="http://schemas.openxmlformats.org/officeDocument/2006/relationships/tags" Target="../tags/tag65.xml"/><Relationship Id="rId23" Type="http://schemas.openxmlformats.org/officeDocument/2006/relationships/tags" Target="../tags/tag73.xml"/><Relationship Id="rId10" Type="http://schemas.openxmlformats.org/officeDocument/2006/relationships/tags" Target="../tags/tag60.xml"/><Relationship Id="rId19" Type="http://schemas.openxmlformats.org/officeDocument/2006/relationships/tags" Target="../tags/tag69.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 Id="rId22" Type="http://schemas.openxmlformats.org/officeDocument/2006/relationships/tags" Target="../tags/tag72.xml"/></Relationships>
</file>

<file path=ppt/slides/_rels/slide9.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tags" Target="../tags/tag86.xml"/><Relationship Id="rId18" Type="http://schemas.openxmlformats.org/officeDocument/2006/relationships/tags" Target="../tags/tag91.xml"/><Relationship Id="rId26" Type="http://schemas.openxmlformats.org/officeDocument/2006/relationships/image" Target="../media/image14.png"/><Relationship Id="rId3" Type="http://schemas.openxmlformats.org/officeDocument/2006/relationships/tags" Target="../tags/tag76.xml"/><Relationship Id="rId21" Type="http://schemas.openxmlformats.org/officeDocument/2006/relationships/tags" Target="../tags/tag94.xml"/><Relationship Id="rId7" Type="http://schemas.openxmlformats.org/officeDocument/2006/relationships/tags" Target="../tags/tag80.xml"/><Relationship Id="rId12" Type="http://schemas.openxmlformats.org/officeDocument/2006/relationships/tags" Target="../tags/tag85.xml"/><Relationship Id="rId17" Type="http://schemas.openxmlformats.org/officeDocument/2006/relationships/tags" Target="../tags/tag90.xml"/><Relationship Id="rId25" Type="http://schemas.openxmlformats.org/officeDocument/2006/relationships/image" Target="../media/image13.png"/><Relationship Id="rId2" Type="http://schemas.openxmlformats.org/officeDocument/2006/relationships/tags" Target="../tags/tag75.xml"/><Relationship Id="rId16" Type="http://schemas.openxmlformats.org/officeDocument/2006/relationships/tags" Target="../tags/tag89.xml"/><Relationship Id="rId20" Type="http://schemas.openxmlformats.org/officeDocument/2006/relationships/tags" Target="../tags/tag93.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24" Type="http://schemas.openxmlformats.org/officeDocument/2006/relationships/slideLayout" Target="../slideLayouts/slideLayout3.xml"/><Relationship Id="rId5" Type="http://schemas.openxmlformats.org/officeDocument/2006/relationships/tags" Target="../tags/tag78.xml"/><Relationship Id="rId15" Type="http://schemas.openxmlformats.org/officeDocument/2006/relationships/tags" Target="../tags/tag88.xml"/><Relationship Id="rId23" Type="http://schemas.openxmlformats.org/officeDocument/2006/relationships/tags" Target="../tags/tag96.xml"/><Relationship Id="rId10" Type="http://schemas.openxmlformats.org/officeDocument/2006/relationships/tags" Target="../tags/tag83.xml"/><Relationship Id="rId19" Type="http://schemas.openxmlformats.org/officeDocument/2006/relationships/tags" Target="../tags/tag92.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tags" Target="../tags/tag87.xml"/><Relationship Id="rId22" Type="http://schemas.openxmlformats.org/officeDocument/2006/relationships/tags" Target="../tags/tag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rPr>
              <a:t>第一篇 识图的准备工作</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2"/>
            </p:custDataLst>
          </p:nvPr>
        </p:nvSpPr>
        <p:spPr>
          <a:xfrm>
            <a:off x="4133215" y="4779645"/>
            <a:ext cx="7131685" cy="1361440"/>
          </a:xfrm>
          <a:prstGeom prst="rect">
            <a:avLst/>
          </a:prstGeom>
          <a:noFill/>
        </p:spPr>
        <p:txBody>
          <a:bodyPr rot="0" spcFirstLastPara="0" vertOverflow="overflow" horzOverflow="overflow" vert="horz" wrap="square" lIns="91440" tIns="45720" rIns="91440" bIns="45720" numCol="1" spcCol="0" rtlCol="0" fromWordArt="0" anchor="ctr" anchorCtr="0" forceAA="0" compatLnSpc="1">
            <a:normAutofit/>
          </a:bodyPr>
          <a:lstStyle/>
          <a:p>
            <a:pPr marL="285750" indent="-285750">
              <a:lnSpc>
                <a:spcPct val="150000"/>
              </a:lnSpc>
              <a:buClrTx/>
              <a:buSzTx/>
              <a:buFont typeface="Wingdings" panose="05000000000000000000" charset="0"/>
              <a:buChar char="u"/>
            </a:pPr>
            <a:r>
              <a:rPr lang="zh-CN" altLang="en-US" b="1" dirty="0">
                <a:sym typeface="+mn-ea"/>
              </a:rPr>
              <a:t>太阳离我们非常遥远，太阳光线可以看成平行光线，像这样的光线所形成的投影称为</a:t>
            </a:r>
            <a:r>
              <a:rPr lang="zh-CN" altLang="en-US" b="1" dirty="0">
                <a:solidFill>
                  <a:srgbClr val="FF3300"/>
                </a:solidFill>
                <a:sym typeface="+mn-ea"/>
              </a:rPr>
              <a:t>平行投影</a:t>
            </a:r>
            <a:r>
              <a:rPr lang="en-US" altLang="zh-CN" b="1">
                <a:solidFill>
                  <a:srgbClr val="FF3300"/>
                </a:solidFill>
                <a:sym typeface="+mn-ea"/>
              </a:rPr>
              <a:t>(parallel projection)</a:t>
            </a:r>
            <a:r>
              <a:rPr lang="zh-CN" altLang="en-US" b="1">
                <a:solidFill>
                  <a:srgbClr val="FF3300"/>
                </a:solidFill>
                <a:sym typeface="+mn-ea"/>
              </a:rPr>
              <a:t>。</a:t>
            </a:r>
            <a:endParaRPr lang="en-US" altLang="zh-CN" b="1">
              <a:solidFill>
                <a:srgbClr val="FF3300"/>
              </a:solidFill>
              <a:sym typeface="+mn-ea"/>
            </a:endParaRPr>
          </a:p>
          <a:p>
            <a:pPr marL="285750" indent="-285750">
              <a:lnSpc>
                <a:spcPct val="150000"/>
              </a:lnSpc>
              <a:buClrTx/>
              <a:buSzTx/>
              <a:buFont typeface="Wingdings" panose="05000000000000000000" charset="0"/>
              <a:buChar char="u"/>
            </a:pPr>
            <a:r>
              <a:rPr lang="zh-CN" altLang="en-US" b="1" dirty="0">
                <a:sym typeface="+mn-ea"/>
              </a:rPr>
              <a:t>在同一时刻</a:t>
            </a:r>
            <a:r>
              <a:rPr lang="en-US" altLang="zh-CN" b="1" dirty="0">
                <a:sym typeface="+mn-ea"/>
              </a:rPr>
              <a:t>,</a:t>
            </a:r>
            <a:r>
              <a:rPr lang="zh-CN" altLang="en-US" b="1" dirty="0">
                <a:sym typeface="+mn-ea"/>
              </a:rPr>
              <a:t>物体高度与影子长度成比例。</a:t>
            </a:r>
            <a:endParaRPr lang="en-US" altLang="zh-CN" dirty="0"/>
          </a:p>
        </p:txBody>
      </p:sp>
      <p:pic>
        <p:nvPicPr>
          <p:cNvPr id="61451" name="图片 61450" descr="C:/Users/cxy/Desktop/http:/www.21cbe.com.cn/resource/pic/08/2005/10/01/zs9akbp113-2.jpg"/>
          <p:cNvPicPr>
            <a:picLocks noChangeAspect="1"/>
          </p:cNvPicPr>
          <p:nvPr/>
        </p:nvPicPr>
        <p:blipFill>
          <a:blip r:embed="rId6" r:link="rId7"/>
          <a:stretch>
            <a:fillRect/>
          </a:stretch>
        </p:blipFill>
        <p:spPr>
          <a:xfrm>
            <a:off x="80645" y="130810"/>
            <a:ext cx="5950585" cy="3611880"/>
          </a:xfrm>
          <a:prstGeom prst="rect">
            <a:avLst/>
          </a:prstGeom>
          <a:noFill/>
          <a:ln w="9525">
            <a:noFill/>
          </a:ln>
        </p:spPr>
      </p:pic>
      <p:pic>
        <p:nvPicPr>
          <p:cNvPr id="61452" name="图片 61451" descr="C:/Users/cxy/Desktop/http:/www.21cbe.com.cn/resource/pic/08/2005/10/01/zs9akbp110-2.jpg"/>
          <p:cNvPicPr>
            <a:picLocks noChangeAspect="1"/>
          </p:cNvPicPr>
          <p:nvPr/>
        </p:nvPicPr>
        <p:blipFill>
          <a:blip r:embed="rId8" r:link="rId7"/>
          <a:stretch>
            <a:fillRect/>
          </a:stretch>
        </p:blipFill>
        <p:spPr>
          <a:xfrm>
            <a:off x="6093460" y="130810"/>
            <a:ext cx="6013450" cy="3611245"/>
          </a:xfrm>
          <a:prstGeom prst="rect">
            <a:avLst/>
          </a:prstGeom>
          <a:noFill/>
          <a:ln w="9525">
            <a:noFill/>
          </a:ln>
        </p:spPr>
      </p:pic>
      <p:sp>
        <p:nvSpPr>
          <p:cNvPr id="5" name="流程图: 过程 4"/>
          <p:cNvSpPr/>
          <p:nvPr>
            <p:custDataLst>
              <p:tags r:id="rId3"/>
            </p:custDataLst>
          </p:nvPr>
        </p:nvSpPr>
        <p:spPr>
          <a:xfrm>
            <a:off x="1197553" y="2944307"/>
            <a:ext cx="2140037" cy="2736189"/>
          </a:xfrm>
          <a:prstGeom prst="flowChartProcess">
            <a:avLst/>
          </a:prstGeom>
          <a:solidFill>
            <a:srgbClr val="F3901B"/>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00000"/>
              </a:lnSpc>
            </a:pPr>
            <a:r>
              <a:rPr lang="zh-CN" altLang="en-US" sz="60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solidFill>
                  <a:schemeClr val="bg1"/>
                </a:solidFill>
                <a:effectLst>
                  <a:outerShdw blurRad="50800" dist="38100" algn="l" rotWithShape="0">
                    <a:srgbClr val="CC00CC">
                      <a:alpha val="40000"/>
                    </a:srgbClr>
                  </a:outerShdw>
                </a:effectLst>
                <a:latin typeface="宋体" panose="02010600030101010101" pitchFamily="2" charset="-122"/>
                <a:ea typeface="宋体" panose="02010600030101010101" pitchFamily="2" charset="-122"/>
                <a:sym typeface="+mn-ea"/>
              </a:rPr>
              <a:t>平行投影</a:t>
            </a:r>
            <a:endParaRPr lang="zh-CN" altLang="en-US" sz="6000" b="1"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solidFill>
                <a:schemeClr val="bg1"/>
              </a:solidFill>
              <a:effectLst>
                <a:outerShdw blurRad="50800" dist="38100" algn="l" rotWithShape="0">
                  <a:srgbClr val="CC00CC">
                    <a:alpha val="40000"/>
                  </a:srgbClr>
                </a:outerShdw>
              </a:effectLst>
              <a:latin typeface="宋体" panose="02010600030101010101" pitchFamily="2" charset="-122"/>
              <a:ea typeface="宋体" panose="02010600030101010101" pitchFamily="2" charset="-122"/>
              <a:cs typeface="+mn-ea"/>
              <a:sym typeface="+mn-ea"/>
            </a:endParaRPr>
          </a:p>
        </p:txBody>
      </p:sp>
      <p:sp>
        <p:nvSpPr>
          <p:cNvPr id="6" name="直角三角形 5"/>
          <p:cNvSpPr/>
          <p:nvPr>
            <p:custDataLst>
              <p:tags r:id="rId4"/>
            </p:custDataLst>
          </p:nvPr>
        </p:nvSpPr>
        <p:spPr>
          <a:xfrm flipH="1">
            <a:off x="883502" y="2909807"/>
            <a:ext cx="317976" cy="814667"/>
          </a:xfrm>
          <a:prstGeom prst="rtTriangle">
            <a:avLst/>
          </a:prstGeom>
          <a:solidFill>
            <a:schemeClr val="accent2">
              <a:lumMod val="75000"/>
            </a:scheme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sp>
        <p:nvSpPr>
          <p:cNvPr id="2" name="矩形 1"/>
          <p:cNvSpPr/>
          <p:nvPr/>
        </p:nvSpPr>
        <p:spPr>
          <a:xfrm>
            <a:off x="4133215" y="3999865"/>
            <a:ext cx="7040880" cy="521970"/>
          </a:xfrm>
          <a:prstGeom prst="rect">
            <a:avLst/>
          </a:prstGeom>
          <a:noFill/>
          <a:ln>
            <a:noFill/>
          </a:ln>
        </p:spPr>
        <p:txBody>
          <a:bodyPr wrap="none" rtlCol="0" anchor="t">
            <a:spAutoFit/>
            <a:scene3d>
              <a:camera prst="orthographicFront"/>
              <a:lightRig rig="threePt" dir="t">
                <a:rot lat="0" lon="0" rev="0"/>
              </a:lightRig>
            </a:scene3d>
            <a:sp3d extrusionH="120650" prstMaterial="matte"/>
          </a:bodyPr>
          <a:lstStyle/>
          <a:p>
            <a:pPr algn="l"/>
            <a:r>
              <a:rPr lang="zh-CN" altLang="en-US" sz="2800" b="1" dirty="0">
                <a:solidFill>
                  <a:srgbClr val="000099"/>
                </a:solidFill>
                <a:latin typeface="微软雅黑" panose="020B0503020204020204" pitchFamily="34" charset="-122"/>
                <a:ea typeface="微软雅黑" panose="020B0503020204020204" pitchFamily="34" charset="-122"/>
                <a:cs typeface="微软雅黑" panose="020B0503020204020204" pitchFamily="34" charset="-122"/>
                <a:sym typeface="+mn-ea"/>
              </a:rPr>
              <a:t>观察上列图片</a:t>
            </a:r>
            <a:r>
              <a:rPr lang="en-US" altLang="zh-CN" sz="2800" b="1" dirty="0">
                <a:solidFill>
                  <a:srgbClr val="000099"/>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rgbClr val="000099"/>
                </a:solidFill>
                <a:latin typeface="微软雅黑" panose="020B0503020204020204" pitchFamily="34" charset="-122"/>
                <a:ea typeface="微软雅黑" panose="020B0503020204020204" pitchFamily="34" charset="-122"/>
                <a:cs typeface="微软雅黑" panose="020B0503020204020204" pitchFamily="34" charset="-122"/>
                <a:sym typeface="+mn-ea"/>
              </a:rPr>
              <a:t>你认为太阳光线有什么特征？</a:t>
            </a:r>
            <a:endParaRPr lang="zh-CN" altLang="en-US" sz="28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765" y="3285490"/>
            <a:ext cx="12251055" cy="3599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custDataLst>
              <p:tags r:id="rId2"/>
            </p:custDataLst>
          </p:nvPr>
        </p:nvSpPr>
        <p:spPr>
          <a:xfrm>
            <a:off x="930910" y="1114425"/>
            <a:ext cx="10329545" cy="1383665"/>
          </a:xfrm>
          <a:prstGeom prst="rect">
            <a:avLst/>
          </a:prstGeom>
          <a:noFill/>
        </p:spPr>
        <p:txBody>
          <a:bodyPr wrap="square" rtlCol="0">
            <a:spAutoFit/>
          </a:bodyPr>
          <a:lstStyle>
            <a:defPPr>
              <a:defRPr lang="zh-CN"/>
            </a:defPPr>
            <a:lvl1pPr marR="0" lvl="0" indent="0" defTabSz="904240" fontAlgn="auto">
              <a:lnSpc>
                <a:spcPct val="150000"/>
              </a:lnSpc>
              <a:spcBef>
                <a:spcPts val="0"/>
              </a:spcBef>
              <a:spcAft>
                <a:spcPts val="0"/>
              </a:spcAft>
              <a:buClrTx/>
              <a:buSzTx/>
              <a:buFontTx/>
              <a:buNone/>
              <a:defRPr kumimoji="0" sz="16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defRPr>
            </a:lvl1pPr>
          </a:lstStyle>
          <a:p>
            <a:pPr>
              <a:lnSpc>
                <a:spcPct val="150000"/>
              </a:lnSpc>
            </a:pPr>
            <a:r>
              <a:rPr lang="zh-CN" altLang="en-US" sz="2800" b="1" dirty="0">
                <a:solidFill>
                  <a:srgbClr val="F3901B"/>
                </a:solidFill>
                <a:effectLst>
                  <a:outerShdw blurRad="38100" dist="38100" dir="2700000" algn="tl">
                    <a:srgbClr val="000000">
                      <a:alpha val="43137"/>
                    </a:srgbClr>
                  </a:outerShdw>
                </a:effectLst>
                <a:sym typeface="+mn-ea"/>
              </a:rPr>
              <a:t>当小棒与太阳光线平行时，它们的影子形成一个点。</a:t>
            </a:r>
          </a:p>
          <a:p>
            <a:pPr>
              <a:lnSpc>
                <a:spcPct val="150000"/>
              </a:lnSpc>
            </a:pPr>
            <a:r>
              <a:rPr lang="zh-CN" altLang="en-US" sz="2800" b="1" dirty="0">
                <a:solidFill>
                  <a:srgbClr val="F3901B"/>
                </a:solidFill>
                <a:effectLst>
                  <a:outerShdw blurRad="38100" dist="38100" dir="2700000" algn="tl">
                    <a:srgbClr val="000000">
                      <a:alpha val="43137"/>
                    </a:srgbClr>
                  </a:outerShdw>
                </a:effectLst>
                <a:sym typeface="+mn-ea"/>
              </a:rPr>
              <a:t>当小棒与投影面平行时，它们的影子的大小和形状与原物全等。</a:t>
            </a:r>
          </a:p>
        </p:txBody>
      </p:sp>
      <p:pic>
        <p:nvPicPr>
          <p:cNvPr id="62467" name="图片 62466"/>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017270" y="3467100"/>
            <a:ext cx="10167620" cy="3235960"/>
          </a:xfrm>
          <a:prstGeom prst="rect">
            <a:avLst/>
          </a:prstGeom>
          <a:noFill/>
          <a:ln w="9525">
            <a:noFill/>
          </a:ln>
        </p:spPr>
      </p:pic>
    </p:spTree>
    <p:custDataLst>
      <p:tags r:id="rId1"/>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86910" y="2313940"/>
            <a:ext cx="7704000" cy="3859200"/>
          </a:xfrm>
          <a:prstGeom prst="rect">
            <a:avLst/>
          </a:prstGeom>
          <a:solidFill>
            <a:schemeClr val="bg1"/>
          </a:solidFill>
          <a:ln>
            <a:solidFill>
              <a:srgbClr val="F390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492" name="图片 63491"/>
          <p:cNvPicPr>
            <a:picLocks noChangeAspect="1"/>
          </p:cNvPicPr>
          <p:nvPr/>
        </p:nvPicPr>
        <p:blipFill>
          <a:blip r:embed="rId10">
            <a:clrChange>
              <a:clrFrom>
                <a:srgbClr val="FFFFFF">
                  <a:alpha val="100000"/>
                </a:srgbClr>
              </a:clrFrom>
              <a:clrTo>
                <a:srgbClr val="FFFFFF">
                  <a:alpha val="100000"/>
                  <a:alpha val="0"/>
                </a:srgbClr>
              </a:clrTo>
            </a:clrChange>
          </a:blip>
          <a:stretch>
            <a:fillRect/>
          </a:stretch>
        </p:blipFill>
        <p:spPr>
          <a:xfrm>
            <a:off x="4486275" y="2941320"/>
            <a:ext cx="7704455" cy="2592705"/>
          </a:xfrm>
          <a:prstGeom prst="rect">
            <a:avLst/>
          </a:prstGeom>
          <a:noFill/>
          <a:ln w="9525">
            <a:noFill/>
          </a:ln>
        </p:spPr>
      </p:pic>
      <p:sp>
        <p:nvSpPr>
          <p:cNvPr id="38" name="矩形 37"/>
          <p:cNvSpPr/>
          <p:nvPr>
            <p:custDataLst>
              <p:tags r:id="rId2"/>
            </p:custDataLst>
          </p:nvPr>
        </p:nvSpPr>
        <p:spPr>
          <a:xfrm>
            <a:off x="669926" y="2314357"/>
            <a:ext cx="3816820" cy="3858387"/>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 name="文本框 23"/>
          <p:cNvSpPr txBox="1"/>
          <p:nvPr>
            <p:custDataLst>
              <p:tags r:id="rId3"/>
            </p:custDataLst>
          </p:nvPr>
        </p:nvSpPr>
        <p:spPr>
          <a:xfrm>
            <a:off x="1087120" y="2933700"/>
            <a:ext cx="2981960" cy="260858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lgn="just">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当三角形纸片与太阳光线平行时，它们的影子形成一条线。</a:t>
            </a:r>
            <a:r>
              <a:rPr lang="en-US" altLang="zh-CN" sz="1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当三角形纸片与投影面平行时，它们的影子的大小和形状与原三角形全等。</a:t>
            </a:r>
            <a:endParaRPr lang="en-US"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矩形: 圆角 1"/>
          <p:cNvSpPr/>
          <p:nvPr>
            <p:custDataLst>
              <p:tags r:id="rId4"/>
            </p:custDataLst>
          </p:nvPr>
        </p:nvSpPr>
        <p:spPr>
          <a:xfrm rot="2700000">
            <a:off x="4348964" y="3030120"/>
            <a:ext cx="270909" cy="270909"/>
          </a:xfrm>
          <a:prstGeom prst="roundRect">
            <a:avLst>
              <a:gd name="adj" fmla="val 10697"/>
            </a:avLst>
          </a:prstGeom>
          <a:solidFill>
            <a:srgbClr val="FBDDA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4" name="任意多边形: 形状 33"/>
          <p:cNvSpPr/>
          <p:nvPr>
            <p:custDataLst>
              <p:tags r:id="rId5"/>
            </p:custDataLst>
          </p:nvPr>
        </p:nvSpPr>
        <p:spPr>
          <a:xfrm rot="10800000">
            <a:off x="7749540" y="154368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BDDA3"/>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35" name="任意多边形: 形状 34"/>
          <p:cNvSpPr/>
          <p:nvPr>
            <p:custDataLst>
              <p:tags r:id="rId6"/>
            </p:custDataLst>
          </p:nvPr>
        </p:nvSpPr>
        <p:spPr>
          <a:xfrm rot="10800000">
            <a:off x="7369810" y="154368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BDDA3"/>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4" name="矩形 3"/>
          <p:cNvSpPr/>
          <p:nvPr>
            <p:custDataLst>
              <p:tags r:id="rId7"/>
            </p:custDataLst>
          </p:nvPr>
        </p:nvSpPr>
        <p:spPr>
          <a:xfrm>
            <a:off x="669926" y="5842000"/>
            <a:ext cx="3816818" cy="93034"/>
          </a:xfrm>
          <a:prstGeom prst="rect">
            <a:avLst/>
          </a:prstGeom>
          <a:pattFill prst="ltUpDiag">
            <a:fgClr>
              <a:srgbClr val="FBDDA3"/>
            </a:fgClr>
            <a:bgClr>
              <a:srgbClr val="F3901B"/>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4" name="文本框 13"/>
          <p:cNvSpPr txBox="1"/>
          <p:nvPr>
            <p:custDataLst>
              <p:tags r:id="rId8"/>
            </p:custDataLst>
          </p:nvPr>
        </p:nvSpPr>
        <p:spPr>
          <a:xfrm>
            <a:off x="1104265" y="481330"/>
            <a:ext cx="9983470" cy="1478280"/>
          </a:xfrm>
          <a:prstGeom prst="rect">
            <a:avLst/>
          </a:prstGeom>
          <a:noFill/>
        </p:spPr>
        <p:txBody>
          <a:bodyPr wrap="square" lIns="101600" tIns="38100" rIns="63500" bIns="38100" rtlCol="0">
            <a:noAutofit/>
          </a:bodyPr>
          <a:lstStyle/>
          <a:p>
            <a:pPr>
              <a:lnSpc>
                <a:spcPct val="150000"/>
              </a:lnSpc>
            </a:pPr>
            <a:r>
              <a:rPr lang="zh-CN" altLang="en-US" sz="3200" b="1" dirty="0">
                <a:solidFill>
                  <a:schemeClr val="tx1"/>
                </a:solidFill>
                <a:latin typeface="微软雅黑" panose="020B0503020204020204" pitchFamily="34" charset="-122"/>
                <a:ea typeface="微软雅黑" panose="020B0503020204020204" pitchFamily="34" charset="-122"/>
                <a:sym typeface="+mn-ea"/>
              </a:rPr>
              <a:t>思考固定投影面，改变三角形纸片的摆放位置和方向，它的影子分别发生了什么变化？</a:t>
            </a:r>
            <a:endParaRPr lang="zh-CN" altLang="en-US" sz="3200" b="1" spc="300" dirty="0">
              <a:solidFill>
                <a:schemeClr val="tx1"/>
              </a:solidFill>
              <a:uFillTx/>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2"/>
            </p:custDataLst>
          </p:nvPr>
        </p:nvSpPr>
        <p:spPr>
          <a:xfrm>
            <a:off x="821055" y="-11430"/>
            <a:ext cx="1796415" cy="2311400"/>
          </a:xfrm>
          <a:prstGeom prst="rect">
            <a:avLst/>
          </a:prstGeom>
          <a:solidFill>
            <a:srgbClr val="FFBD47"/>
          </a:solidFill>
          <a:ln>
            <a:noFill/>
          </a:ln>
        </p:spPr>
        <p:style>
          <a:lnRef idx="2">
            <a:srgbClr val="E84C22">
              <a:shade val="50000"/>
            </a:srgbClr>
          </a:lnRef>
          <a:fillRef idx="1">
            <a:srgbClr val="E84C22"/>
          </a:fillRef>
          <a:effectRef idx="0">
            <a:srgbClr val="E84C22"/>
          </a:effectRef>
          <a:fontRef idx="minor">
            <a:sysClr val="window" lastClr="FFFFFF"/>
          </a:fontRef>
        </p:style>
        <p:txBody>
          <a:bodyPr rtlCol="0" anchor="ctr"/>
          <a:lstStyle/>
          <a:p>
            <a:pPr algn="ctr"/>
            <a:endParaRPr lang="zh-CN" altLang="en-US"/>
          </a:p>
        </p:txBody>
      </p:sp>
      <p:sp>
        <p:nvSpPr>
          <p:cNvPr id="3" name="文本框 2"/>
          <p:cNvSpPr txBox="1"/>
          <p:nvPr>
            <p:custDataLst>
              <p:tags r:id="rId3"/>
            </p:custDataLst>
          </p:nvPr>
        </p:nvSpPr>
        <p:spPr>
          <a:xfrm>
            <a:off x="871855" y="912495"/>
            <a:ext cx="1694815" cy="1137920"/>
          </a:xfrm>
          <a:prstGeom prst="rect">
            <a:avLst/>
          </a:prstGeom>
          <a:noFill/>
        </p:spPr>
        <p:txBody>
          <a:bodyPr wrap="square" lIns="90000" tIns="46800" rIns="90000" bIns="46800" rtlCol="0" anchor="b">
            <a:normAutofit/>
          </a:bodyPr>
          <a:lstStyle>
            <a:defPPr>
              <a:defRPr lang="zh-CN"/>
            </a:defPPr>
            <a:lvl1pPr algn="r" defTabSz="685800">
              <a:lnSpc>
                <a:spcPct val="120000"/>
              </a:lnSpc>
              <a:defRPr sz="2800" b="1">
                <a:solidFill>
                  <a:sysClr val="windowText" lastClr="000000">
                    <a:lumMod val="75000"/>
                    <a:lumOff val="25000"/>
                  </a:sysClr>
                </a:solidFill>
                <a:latin typeface="Arial" panose="020B0604020202020204" pitchFamily="34" charset="0"/>
                <a:ea typeface="微软雅黑" panose="020B0503020204020204" pitchFamily="34" charset="-122"/>
                <a:cs typeface="+mn-ea"/>
              </a:defRPr>
            </a:lvl1pPr>
          </a:lstStyle>
          <a:p>
            <a:pPr algn="l"/>
            <a:r>
              <a:rPr lang="zh-CN" altLang="en-US" dirty="0">
                <a:sym typeface="Arial" panose="020B0604020202020204" pitchFamily="34" charset="0"/>
              </a:rPr>
              <a:t>概括新知</a:t>
            </a:r>
          </a:p>
        </p:txBody>
      </p:sp>
      <p:sp>
        <p:nvSpPr>
          <p:cNvPr id="6" name="文本框 5"/>
          <p:cNvSpPr txBox="1"/>
          <p:nvPr>
            <p:custDataLst>
              <p:tags r:id="rId4"/>
            </p:custDataLst>
          </p:nvPr>
        </p:nvSpPr>
        <p:spPr>
          <a:xfrm>
            <a:off x="871855" y="2703830"/>
            <a:ext cx="8313420" cy="1573530"/>
          </a:xfrm>
          <a:prstGeom prst="rect">
            <a:avLst/>
          </a:prstGeom>
        </p:spPr>
        <p:txBody>
          <a:bodyPr wrap="square" anchor="t">
            <a:noAutofit/>
          </a:bodyPr>
          <a:lstStyle>
            <a:defPPr>
              <a:defRPr lang="zh-CN"/>
            </a:defPPr>
            <a:lvl1pPr algn="ctr">
              <a:lnSpc>
                <a:spcPct val="130000"/>
              </a:lnSpc>
            </a:lvl1pPr>
          </a:lstStyle>
          <a:p>
            <a:pPr algn="just" fontAlgn="auto">
              <a:lnSpc>
                <a:spcPct val="150000"/>
              </a:lnSpc>
              <a:spcAft>
                <a:spcPts val="1200"/>
              </a:spcAft>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）由平行的投射线（如太阳光线）所形成的投影叫做平行投影；</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物体在太阳光下形成的影子随着物体与投影面的位置关系的改变而改变，当小棒、三角形等纸片与投影面平行时，它们的影子的大小和形状与原物全等。</a:t>
            </a:r>
            <a:endParaRPr lang="en-US" altLang="zh-CN" b="1">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just" defTabSz="685800">
              <a:lnSpc>
                <a:spcPct val="160000"/>
              </a:lnSpc>
            </a:pPr>
            <a:endParaRPr lang="en-US" altLang="zh-CN"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custDataLst>
              <p:tags r:id="rId5"/>
            </p:custDataLst>
          </p:nvPr>
        </p:nvSpPr>
        <p:spPr>
          <a:xfrm>
            <a:off x="871855" y="4277360"/>
            <a:ext cx="7515860" cy="722630"/>
          </a:xfrm>
          <a:prstGeom prst="rect">
            <a:avLst/>
          </a:prstGeom>
        </p:spPr>
        <p:txBody>
          <a:bodyPr wrap="square" anchor="t">
            <a:normAutofit/>
          </a:bodyPr>
          <a:lstStyle>
            <a:defPPr>
              <a:defRPr lang="zh-CN"/>
            </a:defPPr>
            <a:lvl1pPr algn="ctr">
              <a:lnSpc>
                <a:spcPct val="130000"/>
              </a:lnSpc>
            </a:lvl1pPr>
          </a:lstStyle>
          <a:p>
            <a:pPr algn="l" defTabSz="685800">
              <a:lnSpc>
                <a:spcPct val="160000"/>
              </a:lnSpc>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a:t>
            </a: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3</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）经过平行投影，直线的平行和相交关系保持不变。</a:t>
            </a:r>
          </a:p>
        </p:txBody>
      </p:sp>
      <p:cxnSp>
        <p:nvCxnSpPr>
          <p:cNvPr id="4" name="直接连接符 3"/>
          <p:cNvCxnSpPr/>
          <p:nvPr>
            <p:custDataLst>
              <p:tags r:id="rId6"/>
            </p:custDataLst>
          </p:nvPr>
        </p:nvCxnSpPr>
        <p:spPr>
          <a:xfrm>
            <a:off x="955383" y="5233091"/>
            <a:ext cx="1188000" cy="0"/>
          </a:xfrm>
          <a:prstGeom prst="line">
            <a:avLst/>
          </a:prstGeom>
          <a:ln w="38100">
            <a:solidFill>
              <a:sysClr val="window" lastClr="FFFFFF">
                <a:lumMod val="50000"/>
              </a:sysClr>
            </a:solidFill>
          </a:ln>
        </p:spPr>
        <p:style>
          <a:lnRef idx="1">
            <a:srgbClr val="E84C22"/>
          </a:lnRef>
          <a:fillRef idx="0">
            <a:srgbClr val="E84C22"/>
          </a:fillRef>
          <a:effectRef idx="0">
            <a:srgbClr val="E84C22"/>
          </a:effectRef>
          <a:fontRef idx="minor">
            <a:sysClr val="windowText" lastClr="000000"/>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投影与影子的联系</a:t>
            </a:r>
          </a:p>
        </p:txBody>
      </p:sp>
      <p:grpSp>
        <p:nvGrpSpPr>
          <p:cNvPr id="3" name="组合 2"/>
          <p:cNvGrpSpPr/>
          <p:nvPr/>
        </p:nvGrpSpPr>
        <p:grpSpPr>
          <a:xfrm flipH="1">
            <a:off x="420913" y="1638300"/>
            <a:ext cx="11311232" cy="4854526"/>
            <a:chOff x="420914" y="1958722"/>
            <a:chExt cx="11311232" cy="4213681"/>
          </a:xfrm>
        </p:grpSpPr>
        <p:sp>
          <p:nvSpPr>
            <p:cNvPr id="4" name="矩形 3"/>
            <p:cNvSpPr/>
            <p:nvPr/>
          </p:nvSpPr>
          <p:spPr>
            <a:xfrm>
              <a:off x="8293746" y="1958722"/>
              <a:ext cx="3438400" cy="4213681"/>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品 2"/>
            <p:cNvSpPr>
              <a:spLocks noChangeArrowheads="1"/>
            </p:cNvSpPr>
            <p:nvPr/>
          </p:nvSpPr>
          <p:spPr bwMode="auto">
            <a:xfrm>
              <a:off x="3682908" y="1960927"/>
              <a:ext cx="4469765" cy="2405322"/>
            </a:xfrm>
            <a:prstGeom prst="rect">
              <a:avLst/>
            </a:prstGeom>
            <a:solidFill>
              <a:schemeClr val="accent2"/>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3" name="15"/>
            <p:cNvSpPr>
              <a:spLocks noChangeArrowheads="1"/>
            </p:cNvSpPr>
            <p:nvPr>
              <p:custDataLst>
                <p:tags r:id="rId1"/>
              </p:custDataLst>
            </p:nvPr>
          </p:nvSpPr>
          <p:spPr bwMode="auto">
            <a:xfrm>
              <a:off x="3856899" y="2043051"/>
              <a:ext cx="4122420" cy="224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 typeface="Arial" panose="020B0604020202020204" pitchFamily="34" charset="0"/>
                <a:buNone/>
              </a:pPr>
              <a:r>
                <a:rPr lang="zh-CN" altLang="zh-CN" sz="1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当阳光或者灯光照射物体时，物体会在地面或墙上产生影子，并且影子能与空间物体存在对应关系。人们根据这种对应关系，总结抽象出在平面上表达空间物体的形状和大小的方法，这种方法称为投影法。</a:t>
              </a:r>
            </a:p>
          </p:txBody>
        </p:sp>
        <p:sp>
          <p:nvSpPr>
            <p:cNvPr id="24" name="9"/>
            <p:cNvSpPr>
              <a:spLocks noChangeArrowheads="1"/>
            </p:cNvSpPr>
            <p:nvPr/>
          </p:nvSpPr>
          <p:spPr bwMode="auto">
            <a:xfrm>
              <a:off x="420914" y="4528554"/>
              <a:ext cx="7731690" cy="1643849"/>
            </a:xfrm>
            <a:prstGeom prst="rect">
              <a:avLst/>
            </a:prstGeom>
            <a:solidFill>
              <a:schemeClr val="accent1">
                <a:lumMod val="75000"/>
              </a:schemeClr>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 name="15"/>
            <p:cNvSpPr>
              <a:spLocks noChangeArrowheads="1"/>
            </p:cNvSpPr>
            <p:nvPr>
              <p:custDataLst>
                <p:tags r:id="rId2"/>
              </p:custDataLst>
            </p:nvPr>
          </p:nvSpPr>
          <p:spPr bwMode="auto">
            <a:xfrm>
              <a:off x="624113" y="4769708"/>
              <a:ext cx="7325360" cy="1161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just" fontAlgn="auto">
                <a:lnSpc>
                  <a:spcPct val="150000"/>
                </a:lnSpc>
                <a:spcBef>
                  <a:spcPts val="0"/>
                </a:spcBef>
                <a:buFontTx/>
                <a:buNone/>
                <a:defRPr/>
              </a:pPr>
              <a:r>
                <a:rPr altLang="zh-CN" sz="18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我们把阳光和灯泡等光源抽象为投射中心S，把地面和墙面等抽象为投影面P，把光线抽象为投射线。这样，投射中心、投影面和投射线构成了投影体系，如图1-2-1所示。</a:t>
              </a:r>
            </a:p>
          </p:txBody>
        </p:sp>
      </p:grpSp>
      <p:pic>
        <p:nvPicPr>
          <p:cNvPr id="5" name="图片 4"/>
          <p:cNvPicPr>
            <a:picLocks noChangeAspect="1"/>
          </p:cNvPicPr>
          <p:nvPr/>
        </p:nvPicPr>
        <p:blipFill>
          <a:blip r:embed="rId5"/>
          <a:stretch>
            <a:fillRect/>
          </a:stretch>
        </p:blipFill>
        <p:spPr>
          <a:xfrm>
            <a:off x="8611235" y="1640840"/>
            <a:ext cx="3121025" cy="27736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图文框 11"/>
          <p:cNvSpPr/>
          <p:nvPr>
            <p:custDataLst>
              <p:tags r:id="rId2"/>
            </p:custDataLst>
          </p:nvPr>
        </p:nvSpPr>
        <p:spPr>
          <a:xfrm>
            <a:off x="0" y="0"/>
            <a:ext cx="12192000" cy="6858000"/>
          </a:xfrm>
          <a:prstGeom prst="frame">
            <a:avLst>
              <a:gd name="adj1" fmla="val 4419"/>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9" name="文本框 18"/>
          <p:cNvSpPr txBox="1"/>
          <p:nvPr>
            <p:custDataLst>
              <p:tags r:id="rId3"/>
            </p:custDataLst>
          </p:nvPr>
        </p:nvSpPr>
        <p:spPr>
          <a:xfrm>
            <a:off x="1938020" y="2118360"/>
            <a:ext cx="8315960" cy="143827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507365" lvl="0" indent="-507365" algn="just" fontAlgn="ctr">
              <a:lnSpc>
                <a:spcPct val="130000"/>
              </a:lnSpc>
              <a:spcBef>
                <a:spcPts val="1000"/>
              </a:spcBef>
              <a:spcAft>
                <a:spcPts val="0"/>
              </a:spcAft>
              <a:buClr>
                <a:srgbClr val="F3901B"/>
              </a:buClr>
              <a:buSzPct val="130000"/>
              <a:buFont typeface="WPS-Bullets" pitchFamily="2" charset="0"/>
              <a:buChar char=""/>
            </a:pPr>
            <a:r>
              <a:rPr sz="1800" b="1" dirty="0">
                <a:solidFill>
                  <a:srgbClr val="000000">
                    <a:lumMod val="75000"/>
                    <a:lumOff val="25000"/>
                  </a:srgbClr>
                </a:solidFill>
                <a:latin typeface="微软雅黑" panose="020B0503020204020204" pitchFamily="34" charset="-122"/>
                <a:ea typeface="微软雅黑" panose="020B0503020204020204" pitchFamily="34" charset="-122"/>
                <a:sym typeface="+mn-ea"/>
              </a:rPr>
              <a:t>物体被放于投影体系中，会在投影面上得到影子。我们将物体沿投影方向可见的轮廓线画成实线，将不可见的轮廓线画成虚线。这样物体在投影体系中的影子就发展成为了投影图，如图1-2-2所示投影的形成图。</a:t>
            </a:r>
          </a:p>
        </p:txBody>
      </p:sp>
      <p:sp>
        <p:nvSpPr>
          <p:cNvPr id="20" name="文本框 19"/>
          <p:cNvSpPr txBox="1"/>
          <p:nvPr>
            <p:custDataLst>
              <p:tags r:id="rId4"/>
            </p:custDataLst>
          </p:nvPr>
        </p:nvSpPr>
        <p:spPr>
          <a:xfrm>
            <a:off x="1937988" y="1178218"/>
            <a:ext cx="709930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投影与影子的联系</a:t>
            </a:r>
          </a:p>
        </p:txBody>
      </p:sp>
      <p:sp>
        <p:nvSpPr>
          <p:cNvPr id="11" name="任意多边形: 形状 10"/>
          <p:cNvSpPr/>
          <p:nvPr>
            <p:custDataLst>
              <p:tags r:id="rId5"/>
            </p:custDataLst>
          </p:nvPr>
        </p:nvSpPr>
        <p:spPr>
          <a:xfrm>
            <a:off x="1" y="0"/>
            <a:ext cx="6477001" cy="6858000"/>
          </a:xfrm>
          <a:custGeom>
            <a:avLst/>
            <a:gdLst>
              <a:gd name="connsiteX0" fmla="*/ 0 w 6477001"/>
              <a:gd name="connsiteY0" fmla="*/ 0 h 6858000"/>
              <a:gd name="connsiteX1" fmla="*/ 6477001 w 6477001"/>
              <a:gd name="connsiteY1" fmla="*/ 0 h 6858000"/>
              <a:gd name="connsiteX2" fmla="*/ 6401237 w 6477001"/>
              <a:gd name="connsiteY2" fmla="*/ 303055 h 6858000"/>
              <a:gd name="connsiteX3" fmla="*/ 303055 w 6477001"/>
              <a:gd name="connsiteY3" fmla="*/ 303055 h 6858000"/>
              <a:gd name="connsiteX4" fmla="*/ 303055 w 6477001"/>
              <a:gd name="connsiteY4" fmla="*/ 6554945 h 6858000"/>
              <a:gd name="connsiteX5" fmla="*/ 4838264 w 6477001"/>
              <a:gd name="connsiteY5" fmla="*/ 6554945 h 6858000"/>
              <a:gd name="connsiteX6" fmla="*/ 4762500 w 6477001"/>
              <a:gd name="connsiteY6" fmla="*/ 6858000 h 6858000"/>
              <a:gd name="connsiteX7" fmla="*/ 0 w 647700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7001" h="6858000">
                <a:moveTo>
                  <a:pt x="0" y="0"/>
                </a:moveTo>
                <a:lnTo>
                  <a:pt x="6477001" y="0"/>
                </a:lnTo>
                <a:lnTo>
                  <a:pt x="6401237" y="303055"/>
                </a:lnTo>
                <a:lnTo>
                  <a:pt x="303055" y="303055"/>
                </a:lnTo>
                <a:lnTo>
                  <a:pt x="303055" y="6554945"/>
                </a:lnTo>
                <a:lnTo>
                  <a:pt x="4838264" y="6554945"/>
                </a:lnTo>
                <a:lnTo>
                  <a:pt x="4762500" y="6858000"/>
                </a:lnTo>
                <a:lnTo>
                  <a:pt x="0" y="6858000"/>
                </a:lnTo>
                <a:close/>
              </a:path>
            </a:pathLst>
          </a:cu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3" name="矩形 12"/>
          <p:cNvSpPr/>
          <p:nvPr>
            <p:custDataLst>
              <p:tags r:id="rId6"/>
            </p:custDataLst>
          </p:nvPr>
        </p:nvSpPr>
        <p:spPr>
          <a:xfrm flipV="1">
            <a:off x="49530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矩形 13"/>
          <p:cNvSpPr/>
          <p:nvPr>
            <p:custDataLst>
              <p:tags r:id="rId7"/>
            </p:custDataLst>
          </p:nvPr>
        </p:nvSpPr>
        <p:spPr>
          <a:xfrm flipV="1">
            <a:off x="49530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5" name="矩形 14"/>
          <p:cNvSpPr/>
          <p:nvPr>
            <p:custDataLst>
              <p:tags r:id="rId8"/>
            </p:custDataLst>
          </p:nvPr>
        </p:nvSpPr>
        <p:spPr>
          <a:xfrm flipV="1">
            <a:off x="49530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6" name="矩形 15"/>
          <p:cNvSpPr/>
          <p:nvPr>
            <p:custDataLst>
              <p:tags r:id="rId9"/>
            </p:custDataLst>
          </p:nvPr>
        </p:nvSpPr>
        <p:spPr>
          <a:xfrm flipV="1">
            <a:off x="11452860" y="4946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矩形 16"/>
          <p:cNvSpPr/>
          <p:nvPr>
            <p:custDataLst>
              <p:tags r:id="rId10"/>
            </p:custDataLst>
          </p:nvPr>
        </p:nvSpPr>
        <p:spPr>
          <a:xfrm flipV="1">
            <a:off x="11452860" y="6470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8" name="矩形 17"/>
          <p:cNvSpPr/>
          <p:nvPr>
            <p:custDataLst>
              <p:tags r:id="rId11"/>
            </p:custDataLst>
          </p:nvPr>
        </p:nvSpPr>
        <p:spPr>
          <a:xfrm flipV="1">
            <a:off x="11452860" y="570865"/>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12"/>
            </p:custDataLst>
          </p:nvPr>
        </p:nvSpPr>
        <p:spPr>
          <a:xfrm flipV="1">
            <a:off x="49530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3" name="矩形 22"/>
          <p:cNvSpPr/>
          <p:nvPr>
            <p:custDataLst>
              <p:tags r:id="rId13"/>
            </p:custDataLst>
          </p:nvPr>
        </p:nvSpPr>
        <p:spPr>
          <a:xfrm flipV="1">
            <a:off x="495300" y="6327140"/>
            <a:ext cx="243840" cy="36195"/>
          </a:xfrm>
          <a:prstGeom prst="rect">
            <a:avLst/>
          </a:prstGeom>
          <a:solidFill>
            <a:srgbClr val="FFFFFF">
              <a:lumMod val="8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4" name="矩形 23"/>
          <p:cNvSpPr/>
          <p:nvPr>
            <p:custDataLst>
              <p:tags r:id="rId14"/>
            </p:custDataLst>
          </p:nvPr>
        </p:nvSpPr>
        <p:spPr>
          <a:xfrm flipV="1">
            <a:off x="49530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6" name="矩形 25"/>
          <p:cNvSpPr/>
          <p:nvPr>
            <p:custDataLst>
              <p:tags r:id="rId15"/>
            </p:custDataLst>
          </p:nvPr>
        </p:nvSpPr>
        <p:spPr>
          <a:xfrm flipV="1">
            <a:off x="11452860" y="61747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7" name="矩形 26"/>
          <p:cNvSpPr/>
          <p:nvPr>
            <p:custDataLst>
              <p:tags r:id="rId16"/>
            </p:custDataLst>
          </p:nvPr>
        </p:nvSpPr>
        <p:spPr>
          <a:xfrm flipV="1">
            <a:off x="11452860" y="63271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8" name="矩形 27"/>
          <p:cNvSpPr/>
          <p:nvPr>
            <p:custDataLst>
              <p:tags r:id="rId17"/>
            </p:custDataLst>
          </p:nvPr>
        </p:nvSpPr>
        <p:spPr>
          <a:xfrm flipV="1">
            <a:off x="11452860" y="6250940"/>
            <a:ext cx="243840" cy="36195"/>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2" name="图片 1"/>
          <p:cNvPicPr>
            <a:picLocks noChangeAspect="1"/>
          </p:cNvPicPr>
          <p:nvPr/>
        </p:nvPicPr>
        <p:blipFill>
          <a:blip r:embed="rId19">
            <a:clrChange>
              <a:clrFrom>
                <a:srgbClr val="FFFFFF">
                  <a:alpha val="100000"/>
                </a:srgbClr>
              </a:clrFrom>
              <a:clrTo>
                <a:srgbClr val="FFFFFF">
                  <a:alpha val="100000"/>
                  <a:alpha val="0"/>
                </a:srgbClr>
              </a:clrTo>
            </a:clrChange>
          </a:blip>
          <a:stretch>
            <a:fillRect/>
          </a:stretch>
        </p:blipFill>
        <p:spPr>
          <a:xfrm>
            <a:off x="2722245" y="3647440"/>
            <a:ext cx="6747222" cy="2808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custDataLst>
              <p:tags r:id="rId2"/>
            </p:custDataLst>
          </p:nvPr>
        </p:nvSpPr>
        <p:spPr>
          <a:xfrm>
            <a:off x="3889830" y="0"/>
            <a:ext cx="4412342" cy="6858000"/>
          </a:xfrm>
          <a:prstGeom prst="rect">
            <a:avLst/>
          </a:prstGeom>
          <a:solidFill>
            <a:srgbClr val="F3901B"/>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3" name="Rectangle 7"/>
          <p:cNvSpPr/>
          <p:nvPr>
            <p:custDataLst>
              <p:tags r:id="rId3"/>
            </p:custDataLst>
          </p:nvPr>
        </p:nvSpPr>
        <p:spPr>
          <a:xfrm rot="5400000">
            <a:off x="4483176" y="931534"/>
            <a:ext cx="3225646" cy="3225646"/>
          </a:xfrm>
          <a:prstGeom prst="rect">
            <a:avLst/>
          </a:prstGeom>
          <a:noFill/>
          <a:ln w="63500" cmpd="sng">
            <a:solidFill>
              <a:srgbClr val="92D050"/>
            </a:solidFill>
          </a:ln>
        </p:spPr>
        <p:style>
          <a:lnRef idx="2">
            <a:srgbClr val="5B9BD5">
              <a:shade val="50000"/>
            </a:srgbClr>
          </a:lnRef>
          <a:fillRef idx="1">
            <a:srgbClr val="5B9BD5"/>
          </a:fillRef>
          <a:effectRef idx="0">
            <a:srgbClr val="5B9BD5"/>
          </a:effectRef>
          <a:fontRef idx="minor">
            <a:sysClr val="window" lastClr="FFFFFF"/>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grpSp>
        <p:nvGrpSpPr>
          <p:cNvPr id="5" name="Group 9"/>
          <p:cNvGrpSpPr/>
          <p:nvPr>
            <p:custDataLst>
              <p:tags r:id="rId4"/>
            </p:custDataLst>
          </p:nvPr>
        </p:nvGrpSpPr>
        <p:grpSpPr>
          <a:xfrm rot="5400000" flipV="1">
            <a:off x="6817867" y="1222973"/>
            <a:ext cx="676623" cy="655032"/>
            <a:chOff x="8532745" y="604642"/>
            <a:chExt cx="1834771" cy="1812730"/>
          </a:xfrm>
        </p:grpSpPr>
        <p:sp>
          <p:nvSpPr>
            <p:cNvPr id="6" name="Right Triangle 10"/>
            <p:cNvSpPr/>
            <p:nvPr>
              <p:custDataLst>
                <p:tags r:id="rId11"/>
              </p:custDataLst>
            </p:nvPr>
          </p:nvSpPr>
          <p:spPr>
            <a:xfrm>
              <a:off x="8532745" y="855272"/>
              <a:ext cx="1562100" cy="1562100"/>
            </a:xfrm>
            <a:prstGeom prst="rtTriangle">
              <a:avLst/>
            </a:prstGeom>
            <a:noFill/>
            <a:ln w="57150">
              <a:solidFill>
                <a:srgbClr val="92D050"/>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7" name="Right Triangle 11"/>
            <p:cNvSpPr/>
            <p:nvPr>
              <p:custDataLst>
                <p:tags r:id="rId12"/>
              </p:custDataLst>
            </p:nvPr>
          </p:nvSpPr>
          <p:spPr>
            <a:xfrm>
              <a:off x="8805414" y="604642"/>
              <a:ext cx="1562102" cy="1562100"/>
            </a:xfrm>
            <a:prstGeom prst="rtTriangle">
              <a:avLst/>
            </a:prstGeom>
            <a:noFill/>
            <a:ln w="57150">
              <a:solidFill>
                <a:srgbClr val="92D050">
                  <a:alpha val="53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grpSp>
      <p:sp>
        <p:nvSpPr>
          <p:cNvPr id="10" name="Rectangle 14"/>
          <p:cNvSpPr/>
          <p:nvPr>
            <p:custDataLst>
              <p:tags r:id="rId5"/>
            </p:custDataLst>
          </p:nvPr>
        </p:nvSpPr>
        <p:spPr>
          <a:xfrm>
            <a:off x="0" y="5021944"/>
            <a:ext cx="3904342" cy="1836056"/>
          </a:xfrm>
          <a:prstGeom prst="rect">
            <a:avLst/>
          </a:prstGeom>
          <a:solidFill>
            <a:schemeClr val="tx1">
              <a:lumMod val="75000"/>
              <a:lumOff val="25000"/>
            </a:scheme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chemeClr val="tx1">
                  <a:lumMod val="75000"/>
                  <a:lumOff val="25000"/>
                </a:schemeClr>
              </a:solidFill>
              <a:effectLst/>
              <a:uLnTx/>
              <a:uFillTx/>
              <a:latin typeface="等线" panose="02010600030101010101" charset="-122"/>
              <a:ea typeface="微软雅黑" panose="020B0503020204020204" pitchFamily="34" charset="-122"/>
              <a:cs typeface="+mn-ea"/>
            </a:endParaRPr>
          </a:p>
        </p:txBody>
      </p:sp>
      <p:sp>
        <p:nvSpPr>
          <p:cNvPr id="11" name="Rectangle 15"/>
          <p:cNvSpPr/>
          <p:nvPr>
            <p:custDataLst>
              <p:tags r:id="rId6"/>
            </p:custDataLst>
          </p:nvPr>
        </p:nvSpPr>
        <p:spPr>
          <a:xfrm>
            <a:off x="8276175" y="5021944"/>
            <a:ext cx="3915825" cy="1836056"/>
          </a:xfrm>
          <a:prstGeom prst="rect">
            <a:avLst/>
          </a:prstGeom>
          <a:solidFill>
            <a:schemeClr val="tx1">
              <a:lumMod val="75000"/>
              <a:lumOff val="25000"/>
            </a:scheme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9" name="文本框 8"/>
          <p:cNvSpPr txBox="1"/>
          <p:nvPr>
            <p:custDataLst>
              <p:tags r:id="rId7"/>
            </p:custDataLst>
          </p:nvPr>
        </p:nvSpPr>
        <p:spPr>
          <a:xfrm>
            <a:off x="1221888" y="5683364"/>
            <a:ext cx="1460566" cy="460375"/>
          </a:xfrm>
          <a:prstGeom prst="rect">
            <a:avLst/>
          </a:prstGeom>
          <a:effectLst/>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Lato Heavy" panose="020F0502020204030203" pitchFamily="34" charset="0"/>
              </a:defRPr>
            </a:lvl1pPr>
          </a:lstStyle>
          <a:p>
            <a:r>
              <a:rPr lang="zh-CN" altLang="en-US" sz="2400">
                <a:solidFill>
                  <a:sysClr val="window" lastClr="FFFFFF"/>
                </a:solidFill>
                <a:latin typeface="Arial" panose="020B0604020202020204" pitchFamily="34" charset="0"/>
                <a:cs typeface="HanWangZonYi" panose="02000500000000000000" charset="-120"/>
              </a:rPr>
              <a:t>中心投影</a:t>
            </a:r>
          </a:p>
        </p:txBody>
      </p:sp>
      <p:sp>
        <p:nvSpPr>
          <p:cNvPr id="12" name="文本框 11"/>
          <p:cNvSpPr txBox="1"/>
          <p:nvPr>
            <p:custDataLst>
              <p:tags r:id="rId8"/>
            </p:custDataLst>
          </p:nvPr>
        </p:nvSpPr>
        <p:spPr>
          <a:xfrm>
            <a:off x="4360998" y="4785334"/>
            <a:ext cx="3468918" cy="1985010"/>
          </a:xfrm>
          <a:prstGeom prst="rect">
            <a:avLst/>
          </a:prstGeom>
          <a:noFill/>
        </p:spPr>
        <p:txBody>
          <a:bodyPr wrap="square" rtlCol="0" anchor="t" anchorCtr="0">
            <a:spAutoFit/>
          </a:bodyPr>
          <a:lstStyle>
            <a:defPPr>
              <a:defRPr lang="zh-CN"/>
            </a:defPPr>
            <a:lvl1pPr marR="0" lvl="0" indent="0" fontAlgn="auto">
              <a:lnSpc>
                <a:spcPct val="100000"/>
              </a:lnSpc>
              <a:spcBef>
                <a:spcPts val="0"/>
              </a:spcBef>
              <a:spcAft>
                <a:spcPts val="0"/>
              </a:spcAft>
              <a:buClrTx/>
              <a:buSzTx/>
              <a:buFontTx/>
              <a:buNone/>
              <a:defRPr kumimoji="0" sz="1400" b="0" i="0" u="none" strike="noStrike" cap="none" spc="150" normalizeH="0" baseline="0">
                <a:ln>
                  <a:noFill/>
                </a:ln>
                <a:solidFill>
                  <a:srgbClr val="A6A6A6"/>
                </a:solidFill>
                <a:effectLst/>
                <a:uLnTx/>
                <a:uFillTx/>
                <a:latin typeface="微软雅黑" panose="020B0503020204020204" pitchFamily="34" charset="-122"/>
                <a:ea typeface="微软雅黑" panose="020B0503020204020204" pitchFamily="34" charset="-122"/>
              </a:defRPr>
            </a:lvl1pPr>
          </a:lstStyle>
          <a:p>
            <a:pPr algn="just">
              <a:lnSpc>
                <a:spcPct val="110000"/>
              </a:lnSpc>
            </a:pPr>
            <a:r>
              <a:rPr sz="1600" dirty="0">
                <a:solidFill>
                  <a:schemeClr val="tx1"/>
                </a:solidFill>
                <a:sym typeface="+mn-ea"/>
              </a:rPr>
              <a:t>按投射线的方向，投影可以分为</a:t>
            </a:r>
            <a:r>
              <a:rPr sz="1600" b="1" dirty="0">
                <a:solidFill>
                  <a:schemeClr val="bg1"/>
                </a:solidFill>
                <a:sym typeface="+mn-ea"/>
              </a:rPr>
              <a:t>中心投影法</a:t>
            </a:r>
            <a:r>
              <a:rPr sz="1600" dirty="0">
                <a:solidFill>
                  <a:schemeClr val="tx1"/>
                </a:solidFill>
                <a:sym typeface="+mn-ea"/>
              </a:rPr>
              <a:t>和</a:t>
            </a:r>
            <a:r>
              <a:rPr sz="1600" b="1" dirty="0">
                <a:solidFill>
                  <a:schemeClr val="bg1"/>
                </a:solidFill>
                <a:sym typeface="+mn-ea"/>
              </a:rPr>
              <a:t>平行投影法</a:t>
            </a:r>
            <a:r>
              <a:rPr sz="1600" dirty="0">
                <a:solidFill>
                  <a:schemeClr val="tx1"/>
                </a:solidFill>
                <a:sym typeface="+mn-ea"/>
              </a:rPr>
              <a:t>两大类。根据投射线与投影面的相对位置，平行投影又可分为</a:t>
            </a:r>
            <a:r>
              <a:rPr sz="1600" b="1" dirty="0">
                <a:solidFill>
                  <a:schemeClr val="bg1"/>
                </a:solidFill>
                <a:sym typeface="+mn-ea"/>
              </a:rPr>
              <a:t>斜投影</a:t>
            </a:r>
            <a:r>
              <a:rPr sz="1600" dirty="0">
                <a:solidFill>
                  <a:schemeClr val="tx1"/>
                </a:solidFill>
                <a:sym typeface="+mn-ea"/>
              </a:rPr>
              <a:t>和</a:t>
            </a:r>
            <a:r>
              <a:rPr sz="1600" b="1" dirty="0">
                <a:solidFill>
                  <a:schemeClr val="bg1"/>
                </a:solidFill>
                <a:sym typeface="+mn-ea"/>
              </a:rPr>
              <a:t>正投影</a:t>
            </a:r>
            <a:r>
              <a:rPr sz="1600" dirty="0">
                <a:solidFill>
                  <a:schemeClr val="tx1"/>
                </a:solidFill>
                <a:sym typeface="+mn-ea"/>
              </a:rPr>
              <a:t>两种。投射线与投影面倾斜为斜投影法，投射线与投影面垂直为正投影法。</a:t>
            </a:r>
          </a:p>
        </p:txBody>
      </p:sp>
      <p:sp>
        <p:nvSpPr>
          <p:cNvPr id="13" name="文本框 12"/>
          <p:cNvSpPr txBox="1"/>
          <p:nvPr>
            <p:custDataLst>
              <p:tags r:id="rId9"/>
            </p:custDataLst>
          </p:nvPr>
        </p:nvSpPr>
        <p:spPr>
          <a:xfrm>
            <a:off x="4620895" y="2829560"/>
            <a:ext cx="2948940" cy="1198880"/>
          </a:xfrm>
          <a:prstGeom prst="rect">
            <a:avLst/>
          </a:prstGeom>
          <a:noFill/>
        </p:spPr>
        <p:txBody>
          <a:bodyPr wrap="square" lIns="91440" tIns="45720" rIns="91440" bIns="45720" rtlCol="0">
            <a:spAutoFit/>
          </a:bodyPr>
          <a:lstStyle>
            <a:defPPr>
              <a:defRPr lang="zh-CN"/>
            </a:defPPr>
            <a:lvl1pPr marR="0" lvl="0" indent="0" fontAlgn="auto">
              <a:lnSpc>
                <a:spcPct val="100000"/>
              </a:lnSpc>
              <a:spcBef>
                <a:spcPts val="0"/>
              </a:spcBef>
              <a:spcAft>
                <a:spcPts val="0"/>
              </a:spcAft>
              <a:buClrTx/>
              <a:buSzTx/>
              <a:buFontTx/>
              <a:buNone/>
              <a:defRPr kumimoji="0" sz="3600" b="1" i="0" u="none" strike="noStrike" cap="none" spc="0" normalizeH="0" baseline="0">
                <a:ln>
                  <a:noFill/>
                </a:ln>
                <a:solidFill>
                  <a:prstClr val="white"/>
                </a:solidFill>
                <a:effectLst/>
                <a:uLnTx/>
                <a:uFillTx/>
                <a:latin typeface="Montserrat" panose="00000500000000000000" pitchFamily="50" charset="0"/>
                <a:ea typeface="Nexa Bold" charset="0"/>
                <a:cs typeface="Nexa Bold" charset="0"/>
              </a:defRPr>
            </a:lvl1pPr>
          </a:lstStyle>
          <a:p>
            <a:pPr algn="just"/>
            <a:r>
              <a:rPr lang="zh-CN" altLang="zh-CN" dirty="0">
                <a:solidFill>
                  <a:sysClr val="window" lastClr="FFFFFF"/>
                </a:solidFill>
                <a:latin typeface="Arial" panose="020B0604020202020204" pitchFamily="34" charset="0"/>
                <a:ea typeface="微软雅黑" panose="020B0503020204020204" pitchFamily="34" charset="-122"/>
                <a:cs typeface="HanWangZonYi" panose="02000500000000000000" charset="-120"/>
              </a:rPr>
              <a:t>投影法的</a:t>
            </a:r>
          </a:p>
          <a:p>
            <a:pPr algn="just"/>
            <a:r>
              <a:rPr lang="zh-CN" altLang="zh-CN" dirty="0">
                <a:solidFill>
                  <a:sysClr val="window" lastClr="FFFFFF"/>
                </a:solidFill>
                <a:latin typeface="Arial" panose="020B0604020202020204" pitchFamily="34" charset="0"/>
                <a:ea typeface="微软雅黑" panose="020B0503020204020204" pitchFamily="34" charset="-122"/>
                <a:cs typeface="HanWangZonYi" panose="02000500000000000000" charset="-120"/>
              </a:rPr>
              <a:t>分类</a:t>
            </a:r>
          </a:p>
        </p:txBody>
      </p:sp>
      <p:sp>
        <p:nvSpPr>
          <p:cNvPr id="14" name="文本框 13"/>
          <p:cNvSpPr txBox="1"/>
          <p:nvPr>
            <p:custDataLst>
              <p:tags r:id="rId10"/>
            </p:custDataLst>
          </p:nvPr>
        </p:nvSpPr>
        <p:spPr>
          <a:xfrm>
            <a:off x="9515286" y="5683364"/>
            <a:ext cx="1460566" cy="460375"/>
          </a:xfrm>
          <a:prstGeom prst="rect">
            <a:avLst/>
          </a:prstGeom>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1600" b="1"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cs typeface="Lato Heavy" panose="020F0502020204030203" pitchFamily="34" charset="0"/>
              </a:defRPr>
            </a:lvl1pPr>
          </a:lstStyle>
          <a:p>
            <a:pPr algn="ctr"/>
            <a:r>
              <a:rPr lang="zh-CN" altLang="en-US" sz="2400" dirty="0" smtClean="0">
                <a:solidFill>
                  <a:sysClr val="window" lastClr="FFFFFF"/>
                </a:solidFill>
                <a:latin typeface="Arial" panose="020B0604020202020204" pitchFamily="34" charset="0"/>
                <a:cs typeface="HanWangZonYi" panose="02000500000000000000" charset="-120"/>
              </a:rPr>
              <a:t>平形投影</a:t>
            </a:r>
            <a:endParaRPr lang="zh-CN" altLang="en-US" sz="2400" dirty="0">
              <a:solidFill>
                <a:sysClr val="window" lastClr="FFFFFF"/>
              </a:solidFill>
              <a:latin typeface="Arial" panose="020B0604020202020204" pitchFamily="34" charset="0"/>
              <a:cs typeface="HanWangZonYi" panose="02000500000000000000" charset="-120"/>
            </a:endParaRPr>
          </a:p>
        </p:txBody>
      </p:sp>
      <p:pic>
        <p:nvPicPr>
          <p:cNvPr id="8" name="图片 7"/>
          <p:cNvPicPr>
            <a:picLocks noChangeAspect="1"/>
          </p:cNvPicPr>
          <p:nvPr/>
        </p:nvPicPr>
        <p:blipFill>
          <a:blip r:embed="rId14">
            <a:clrChange>
              <a:clrFrom>
                <a:srgbClr val="FEFEFE">
                  <a:alpha val="100000"/>
                </a:srgbClr>
              </a:clrFrom>
              <a:clrTo>
                <a:srgbClr val="FEFEFE">
                  <a:alpha val="100000"/>
                  <a:alpha val="0"/>
                </a:srgbClr>
              </a:clrTo>
            </a:clrChange>
          </a:blip>
          <a:srcRect r="52322"/>
          <a:stretch>
            <a:fillRect/>
          </a:stretch>
        </p:blipFill>
        <p:spPr>
          <a:xfrm>
            <a:off x="8434070" y="0"/>
            <a:ext cx="3600000" cy="2728942"/>
          </a:xfrm>
          <a:prstGeom prst="rect">
            <a:avLst/>
          </a:prstGeom>
        </p:spPr>
      </p:pic>
      <p:pic>
        <p:nvPicPr>
          <p:cNvPr id="15" name="图片 14"/>
          <p:cNvPicPr>
            <a:picLocks noChangeAspect="1"/>
          </p:cNvPicPr>
          <p:nvPr/>
        </p:nvPicPr>
        <p:blipFill>
          <a:blip r:embed="rId14">
            <a:clrChange>
              <a:clrFrom>
                <a:srgbClr val="FEFEFE">
                  <a:alpha val="100000"/>
                </a:srgbClr>
              </a:clrFrom>
              <a:clrTo>
                <a:srgbClr val="FEFEFE">
                  <a:alpha val="100000"/>
                  <a:alpha val="0"/>
                </a:srgbClr>
              </a:clrTo>
            </a:clrChange>
          </a:blip>
          <a:srcRect l="48028"/>
          <a:stretch>
            <a:fillRect/>
          </a:stretch>
        </p:blipFill>
        <p:spPr>
          <a:xfrm>
            <a:off x="8446135" y="2519045"/>
            <a:ext cx="3600000" cy="2503451"/>
          </a:xfrm>
          <a:prstGeom prst="rect">
            <a:avLst/>
          </a:prstGeom>
        </p:spPr>
      </p:pic>
      <p:pic>
        <p:nvPicPr>
          <p:cNvPr id="16" name="图片 15"/>
          <p:cNvPicPr>
            <a:picLocks noChangeAspect="1"/>
          </p:cNvPicPr>
          <p:nvPr/>
        </p:nvPicPr>
        <p:blipFill>
          <a:blip r:embed="rId15"/>
          <a:srcRect b="11368"/>
          <a:stretch>
            <a:fillRect/>
          </a:stretch>
        </p:blipFill>
        <p:spPr>
          <a:xfrm>
            <a:off x="99695" y="1252220"/>
            <a:ext cx="3704590" cy="25844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0" grpId="0" bldLvl="0" animBg="1"/>
      <p:bldP spid="1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bwMode="auto">
          <a:xfrm>
            <a:off x="0" y="4665675"/>
            <a:ext cx="12192000" cy="2192325"/>
          </a:xfrm>
          <a:prstGeom prst="rect">
            <a:avLst/>
          </a:prstGeom>
          <a:solidFill>
            <a:srgbClr val="000000">
              <a:lumMod val="75000"/>
              <a:lumOff val="25000"/>
            </a:srgbClr>
          </a:solidFill>
          <a:ln w="25400" cap="flat" cmpd="sng" algn="ctr">
            <a:noFill/>
            <a:prstDash val="solid"/>
            <a:round/>
            <a:headEnd type="none" w="med" len="med"/>
            <a:tailEnd type="none" w="med" len="med"/>
          </a:ln>
          <a:effectLst/>
        </p:spPr>
        <p:txBody>
          <a:bodyPr vert="horz" wrap="square" lIns="45720" tIns="45720" rIns="45720" bIns="45720" numCol="1" rtlCol="0" anchor="t" anchorCtr="0" compatLnSpc="1">
            <a:noAutofit/>
          </a:bodyPr>
          <a:lstStyle/>
          <a:p>
            <a:pPr marL="0" marR="0" lvl="0" indent="0" algn="l" defTabSz="2436495" rtl="0" eaLnBrk="1" fontAlgn="base" latinLnBrk="0" hangingPunct="0">
              <a:lnSpc>
                <a:spcPct val="100000"/>
              </a:lnSpc>
              <a:spcBef>
                <a:spcPct val="0"/>
              </a:spcBef>
              <a:spcAft>
                <a:spcPct val="0"/>
              </a:spcAft>
              <a:buClrTx/>
              <a:buSzTx/>
              <a:buFontTx/>
              <a:buNone/>
              <a:defRPr/>
            </a:pPr>
            <a:endParaRPr kumimoji="0" lang="zh-CN" altLang="en-US" sz="4800" b="0" i="0" u="none" strike="noStrike" kern="1200" cap="none" spc="0" normalizeH="0" baseline="0" noProof="0">
              <a:ln>
                <a:noFill/>
              </a:ln>
              <a:solidFill>
                <a:srgbClr val="27282D"/>
              </a:solidFill>
              <a:effectLst/>
              <a:uLnTx/>
              <a:uFillTx/>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3" name="矩形 2"/>
          <p:cNvSpPr/>
          <p:nvPr/>
        </p:nvSpPr>
        <p:spPr>
          <a:xfrm>
            <a:off x="828675" y="2990850"/>
            <a:ext cx="3420000" cy="3168000"/>
          </a:xfrm>
          <a:prstGeom prst="rect">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91550" y="2990850"/>
            <a:ext cx="3419475" cy="3168000"/>
          </a:xfrm>
          <a:prstGeom prst="rect">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53900" y="2990850"/>
            <a:ext cx="3419475" cy="3168015"/>
          </a:xfrm>
          <a:prstGeom prst="rect">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3"/>
            </p:custDataLst>
          </p:nvPr>
        </p:nvSpPr>
        <p:spPr>
          <a:xfrm>
            <a:off x="812758" y="1084735"/>
            <a:ext cx="10566400" cy="624840"/>
          </a:xfrm>
          <a:prstGeom prst="rect">
            <a:avLst/>
          </a:prstGeom>
          <a:noFill/>
        </p:spPr>
        <p:txBody>
          <a:bodyPr wrap="square" lIns="101600" tIns="38100" rIns="63500" bIns="38100" rtlCol="0">
            <a:noAutofit/>
          </a:bodyPr>
          <a:lstStyle>
            <a:defPPr>
              <a:defRPr lang="zh-CN"/>
            </a:defPPr>
            <a:lvl1pPr marR="0" lvl="0" indent="0" algn="ctr" fontAlgn="auto">
              <a:lnSpc>
                <a:spcPct val="100000"/>
              </a:lnSpc>
              <a:spcBef>
                <a:spcPts val="0"/>
              </a:spcBef>
              <a:spcAft>
                <a:spcPts val="0"/>
              </a:spcAft>
              <a:buClrTx/>
              <a:buSzTx/>
              <a:buFontTx/>
              <a:buNone/>
              <a:defRPr kumimoji="0" sz="3600" b="1" i="0" u="none" strike="noStrike" cap="none" spc="300" normalizeH="0" baseline="0">
                <a:ln>
                  <a:noFill/>
                </a:ln>
                <a:solidFill>
                  <a:srgbClr val="000000">
                    <a:lumMod val="75000"/>
                    <a:lumOff val="25000"/>
                  </a:srgbClr>
                </a:solidFill>
                <a:effectLst/>
                <a:uLnTx/>
                <a:uFillTx/>
                <a:latin typeface="Arial" panose="020B0604020202020204" pitchFamily="34" charset="0"/>
                <a:ea typeface="微软雅黑" panose="020B0503020204020204" pitchFamily="34" charset="-122"/>
              </a:defRPr>
            </a:lvl1pPr>
          </a:lstStyle>
          <a:p>
            <a:r>
              <a:rPr lang="zh-CN" altLang="zh-CN" dirty="0">
                <a:solidFill>
                  <a:srgbClr val="000000"/>
                </a:solidFill>
              </a:rPr>
              <a:t>常用的投影法及其图示法</a:t>
            </a:r>
          </a:p>
        </p:txBody>
      </p:sp>
      <p:sp>
        <p:nvSpPr>
          <p:cNvPr id="5" name="文本框 4"/>
          <p:cNvSpPr txBox="1"/>
          <p:nvPr>
            <p:custDataLst>
              <p:tags r:id="rId4"/>
            </p:custDataLst>
          </p:nvPr>
        </p:nvSpPr>
        <p:spPr>
          <a:xfrm>
            <a:off x="2630170" y="1794510"/>
            <a:ext cx="6931660" cy="1078230"/>
          </a:xfrm>
          <a:prstGeom prst="rect">
            <a:avLst/>
          </a:prstGeom>
          <a:noFill/>
        </p:spPr>
        <p:txBody>
          <a:bodyPr wrap="square" lIns="101600" tIns="0" rIns="82550" bIns="0" rtlCol="0">
            <a:noAutofit/>
          </a:bodyPr>
          <a:lstStyle>
            <a:defPPr>
              <a:defRPr lang="zh-CN"/>
            </a:defPPr>
            <a:lvl1pPr marR="0" lvl="0" indent="0" algn="ctr" fontAlgn="auto">
              <a:lnSpc>
                <a:spcPct val="130000"/>
              </a:lnSpc>
              <a:spcBef>
                <a:spcPts val="0"/>
              </a:spcBef>
              <a:spcAft>
                <a:spcPts val="1000"/>
              </a:spcAft>
              <a:buClrTx/>
              <a:buSzTx/>
              <a:buFontTx/>
              <a:buNone/>
              <a:defRPr kumimoji="0" sz="1600" b="0" i="0" u="none" strike="noStrike" cap="none" spc="150" normalizeH="0" baseline="0">
                <a:ln>
                  <a:noFill/>
                </a:ln>
                <a:solidFill>
                  <a:srgbClr val="000000">
                    <a:lumMod val="65000"/>
                    <a:lumOff val="35000"/>
                  </a:srgbClr>
                </a:solidFill>
                <a:effectLst/>
                <a:uLnTx/>
                <a:uFillTx/>
                <a:latin typeface="Arial" panose="020B0604020202020204" pitchFamily="34" charset="0"/>
                <a:ea typeface="微软雅黑" panose="020B0503020204020204" pitchFamily="34" charset="-122"/>
              </a:defRPr>
            </a:lvl1pPr>
          </a:lstStyle>
          <a:p>
            <a:r>
              <a:rPr lang="zh-CN" altLang="en-US" dirty="0">
                <a:solidFill>
                  <a:srgbClr val="000000">
                    <a:lumMod val="75000"/>
                    <a:lumOff val="25000"/>
                  </a:srgbClr>
                </a:solidFill>
              </a:rPr>
              <a:t>常用的图示法有透视图、标高投影图、正轴测投影图、三面正投影图、斜轴测投影图。</a:t>
            </a:r>
          </a:p>
        </p:txBody>
      </p:sp>
      <p:pic>
        <p:nvPicPr>
          <p:cNvPr id="10" name="图片 9"/>
          <p:cNvPicPr>
            <a:picLocks noChangeAspect="1"/>
          </p:cNvPicPr>
          <p:nvPr/>
        </p:nvPicPr>
        <p:blipFill>
          <a:blip r:embed="rId6">
            <a:clrChange>
              <a:clrFrom>
                <a:srgbClr val="FEFEFE">
                  <a:alpha val="100000"/>
                </a:srgbClr>
              </a:clrFrom>
              <a:clrTo>
                <a:srgbClr val="FEFEFE">
                  <a:alpha val="100000"/>
                  <a:alpha val="0"/>
                </a:srgbClr>
              </a:clrTo>
            </a:clrChange>
          </a:blip>
          <a:stretch>
            <a:fillRect/>
          </a:stretch>
        </p:blipFill>
        <p:spPr>
          <a:xfrm>
            <a:off x="1150620" y="3447415"/>
            <a:ext cx="2776855" cy="2256155"/>
          </a:xfrm>
          <a:prstGeom prst="rect">
            <a:avLst/>
          </a:prstGeom>
        </p:spPr>
      </p:pic>
      <p:pic>
        <p:nvPicPr>
          <p:cNvPr id="11" name="图片 10"/>
          <p:cNvPicPr>
            <a:picLocks noChangeAspect="1"/>
          </p:cNvPicPr>
          <p:nvPr/>
        </p:nvPicPr>
        <p:blipFill>
          <a:blip r:embed="rId7">
            <a:clrChange>
              <a:clrFrom>
                <a:srgbClr val="FEFEFE">
                  <a:alpha val="100000"/>
                </a:srgbClr>
              </a:clrFrom>
              <a:clrTo>
                <a:srgbClr val="FEFEFE">
                  <a:alpha val="100000"/>
                  <a:alpha val="0"/>
                </a:srgbClr>
              </a:clrTo>
            </a:clrChange>
          </a:blip>
          <a:srcRect r="43046"/>
          <a:stretch>
            <a:fillRect/>
          </a:stretch>
        </p:blipFill>
        <p:spPr>
          <a:xfrm>
            <a:off x="4480560" y="3355340"/>
            <a:ext cx="3230245" cy="2439035"/>
          </a:xfrm>
          <a:prstGeom prst="rect">
            <a:avLst/>
          </a:prstGeom>
        </p:spPr>
      </p:pic>
      <p:pic>
        <p:nvPicPr>
          <p:cNvPr id="12" name="图片 11"/>
          <p:cNvPicPr>
            <a:picLocks noChangeAspect="1"/>
          </p:cNvPicPr>
          <p:nvPr/>
        </p:nvPicPr>
        <p:blipFill>
          <a:blip r:embed="rId7">
            <a:clrChange>
              <a:clrFrom>
                <a:srgbClr val="FEFEFE">
                  <a:alpha val="100000"/>
                </a:srgbClr>
              </a:clrFrom>
              <a:clrTo>
                <a:srgbClr val="FEFEFE">
                  <a:alpha val="100000"/>
                  <a:alpha val="0"/>
                </a:srgbClr>
              </a:clrTo>
            </a:clrChange>
          </a:blip>
          <a:srcRect l="56827"/>
          <a:stretch>
            <a:fillRect/>
          </a:stretch>
        </p:blipFill>
        <p:spPr>
          <a:xfrm>
            <a:off x="8013065" y="3219450"/>
            <a:ext cx="3302000" cy="2711450"/>
          </a:xfrm>
          <a:prstGeom prst="rect">
            <a:avLst/>
          </a:prstGeom>
        </p:spPr>
      </p:pic>
      <p:sp>
        <p:nvSpPr>
          <p:cNvPr id="13" name="文本框 12"/>
          <p:cNvSpPr txBox="1"/>
          <p:nvPr/>
        </p:nvSpPr>
        <p:spPr>
          <a:xfrm>
            <a:off x="2104390" y="6158548"/>
            <a:ext cx="868680" cy="423545"/>
          </a:xfrm>
          <a:prstGeom prst="rect">
            <a:avLst/>
          </a:prstGeom>
          <a:noFill/>
        </p:spPr>
        <p:txBody>
          <a:bodyPr wrap="none" rtlCol="0" anchor="ctr">
            <a:spAutoFit/>
          </a:bodyPr>
          <a:lstStyle/>
          <a:p>
            <a:pPr algn="ctr">
              <a:lnSpc>
                <a:spcPct val="120000"/>
              </a:lnSpc>
            </a:pPr>
            <a:r>
              <a:rPr lang="zh-CN" altLang="zh-CN" b="1" dirty="0" smtClean="0">
                <a:solidFill>
                  <a:schemeClr val="bg1"/>
                </a:solidFill>
                <a:latin typeface="微软雅黑" panose="020B0503020204020204" pitchFamily="34" charset="-122"/>
                <a:ea typeface="微软雅黑" panose="020B0503020204020204" pitchFamily="34" charset="-122"/>
              </a:rPr>
              <a:t>透视图</a:t>
            </a:r>
          </a:p>
        </p:txBody>
      </p:sp>
      <p:sp>
        <p:nvSpPr>
          <p:cNvPr id="14" name="文本框 13"/>
          <p:cNvSpPr txBox="1"/>
          <p:nvPr/>
        </p:nvSpPr>
        <p:spPr>
          <a:xfrm>
            <a:off x="5432425" y="6158548"/>
            <a:ext cx="1325880" cy="423545"/>
          </a:xfrm>
          <a:prstGeom prst="rect">
            <a:avLst/>
          </a:prstGeom>
          <a:noFill/>
        </p:spPr>
        <p:txBody>
          <a:bodyPr wrap="none" rtlCol="0" anchor="ctr">
            <a:spAutoFit/>
          </a:bodyPr>
          <a:lstStyle/>
          <a:p>
            <a:pPr algn="ctr">
              <a:lnSpc>
                <a:spcPct val="120000"/>
              </a:lnSpc>
            </a:pPr>
            <a:r>
              <a:rPr lang="zh-CN" altLang="zh-CN" b="1" dirty="0" smtClean="0">
                <a:solidFill>
                  <a:schemeClr val="bg1"/>
                </a:solidFill>
                <a:latin typeface="微软雅黑" panose="020B0503020204020204" pitchFamily="34" charset="-122"/>
                <a:ea typeface="微软雅黑" panose="020B0503020204020204" pitchFamily="34" charset="-122"/>
              </a:rPr>
              <a:t>标高投影图</a:t>
            </a:r>
          </a:p>
        </p:txBody>
      </p:sp>
      <p:sp>
        <p:nvSpPr>
          <p:cNvPr id="15" name="文本框 14"/>
          <p:cNvSpPr txBox="1"/>
          <p:nvPr/>
        </p:nvSpPr>
        <p:spPr>
          <a:xfrm>
            <a:off x="9000490" y="6158548"/>
            <a:ext cx="1325880" cy="423545"/>
          </a:xfrm>
          <a:prstGeom prst="rect">
            <a:avLst/>
          </a:prstGeom>
          <a:noFill/>
        </p:spPr>
        <p:txBody>
          <a:bodyPr wrap="none" rtlCol="0" anchor="ctr">
            <a:spAutoFit/>
          </a:bodyPr>
          <a:lstStyle/>
          <a:p>
            <a:pPr algn="ctr">
              <a:lnSpc>
                <a:spcPct val="120000"/>
              </a:lnSpc>
            </a:pPr>
            <a:r>
              <a:rPr lang="zh-CN" altLang="zh-CN" b="1" dirty="0" smtClean="0">
                <a:solidFill>
                  <a:schemeClr val="bg1"/>
                </a:solidFill>
                <a:latin typeface="微软雅黑" panose="020B0503020204020204" pitchFamily="34" charset="-122"/>
                <a:ea typeface="微软雅黑" panose="020B0503020204020204" pitchFamily="34" charset="-122"/>
              </a:rPr>
              <a:t>标高投影图</a:t>
            </a:r>
          </a:p>
        </p:txBody>
      </p:sp>
    </p:spTree>
    <p:custDataLst>
      <p:tags r:id="rId1"/>
    </p:custData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bwMode="auto">
          <a:xfrm>
            <a:off x="0" y="4665675"/>
            <a:ext cx="12192000" cy="2192325"/>
          </a:xfrm>
          <a:prstGeom prst="rect">
            <a:avLst/>
          </a:prstGeom>
          <a:solidFill>
            <a:srgbClr val="000000">
              <a:lumMod val="75000"/>
              <a:lumOff val="25000"/>
            </a:srgbClr>
          </a:solidFill>
          <a:ln w="25400" cap="flat" cmpd="sng" algn="ctr">
            <a:noFill/>
            <a:prstDash val="solid"/>
            <a:round/>
            <a:headEnd type="none" w="med" len="med"/>
            <a:tailEnd type="none" w="med" len="med"/>
          </a:ln>
          <a:effectLst/>
        </p:spPr>
        <p:txBody>
          <a:bodyPr vert="horz" wrap="square" lIns="45720" tIns="45720" rIns="45720" bIns="45720" numCol="1" rtlCol="0" anchor="t" anchorCtr="0" compatLnSpc="1">
            <a:noAutofit/>
          </a:bodyPr>
          <a:lstStyle/>
          <a:p>
            <a:pPr marL="0" marR="0" lvl="0" indent="0" algn="l" defTabSz="2436495" rtl="0" eaLnBrk="1" fontAlgn="base" latinLnBrk="0" hangingPunct="0">
              <a:lnSpc>
                <a:spcPct val="100000"/>
              </a:lnSpc>
              <a:spcBef>
                <a:spcPct val="0"/>
              </a:spcBef>
              <a:spcAft>
                <a:spcPct val="0"/>
              </a:spcAft>
              <a:buClrTx/>
              <a:buSzTx/>
              <a:buFontTx/>
              <a:buNone/>
              <a:defRPr/>
            </a:pPr>
            <a:endParaRPr kumimoji="0" lang="zh-CN" altLang="en-US" sz="4800" b="0" i="0" u="none" strike="noStrike" kern="1200" cap="none" spc="0" normalizeH="0" baseline="0" noProof="0">
              <a:ln>
                <a:noFill/>
              </a:ln>
              <a:solidFill>
                <a:srgbClr val="27282D"/>
              </a:solidFill>
              <a:effectLst/>
              <a:uLnTx/>
              <a:uFillTx/>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3" name="矩形 2"/>
          <p:cNvSpPr/>
          <p:nvPr/>
        </p:nvSpPr>
        <p:spPr>
          <a:xfrm>
            <a:off x="828675" y="2990850"/>
            <a:ext cx="3420000" cy="3168000"/>
          </a:xfrm>
          <a:prstGeom prst="rect">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91550" y="2990850"/>
            <a:ext cx="3419475" cy="3168000"/>
          </a:xfrm>
          <a:prstGeom prst="rect">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53900" y="2990850"/>
            <a:ext cx="3419475" cy="3168015"/>
          </a:xfrm>
          <a:prstGeom prst="rect">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3"/>
            </p:custDataLst>
          </p:nvPr>
        </p:nvSpPr>
        <p:spPr>
          <a:xfrm>
            <a:off x="812800" y="1084735"/>
            <a:ext cx="10566400" cy="624840"/>
          </a:xfrm>
          <a:prstGeom prst="rect">
            <a:avLst/>
          </a:prstGeom>
          <a:noFill/>
        </p:spPr>
        <p:txBody>
          <a:bodyPr wrap="square" lIns="101600" tIns="38100" rIns="63500" bIns="38100" rtlCol="0">
            <a:noAutofit/>
          </a:bodyPr>
          <a:lstStyle>
            <a:defPPr>
              <a:defRPr lang="zh-CN"/>
            </a:defPPr>
            <a:lvl1pPr marR="0" lvl="0" indent="0" algn="ctr" fontAlgn="auto">
              <a:lnSpc>
                <a:spcPct val="100000"/>
              </a:lnSpc>
              <a:spcBef>
                <a:spcPts val="0"/>
              </a:spcBef>
              <a:spcAft>
                <a:spcPts val="0"/>
              </a:spcAft>
              <a:buClrTx/>
              <a:buSzTx/>
              <a:buFontTx/>
              <a:buNone/>
              <a:defRPr kumimoji="0" sz="3600" b="1" i="0" u="none" strike="noStrike" cap="none" spc="300" normalizeH="0" baseline="0">
                <a:ln>
                  <a:noFill/>
                </a:ln>
                <a:solidFill>
                  <a:srgbClr val="000000">
                    <a:lumMod val="75000"/>
                    <a:lumOff val="25000"/>
                  </a:srgbClr>
                </a:solidFill>
                <a:effectLst/>
                <a:uLnTx/>
                <a:uFillTx/>
                <a:latin typeface="Arial" panose="020B0604020202020204" pitchFamily="34" charset="0"/>
                <a:ea typeface="微软雅黑" panose="020B0503020204020204" pitchFamily="34" charset="-122"/>
              </a:defRPr>
            </a:lvl1pPr>
          </a:lstStyle>
          <a:p>
            <a:r>
              <a:rPr lang="zh-CN" altLang="zh-CN" dirty="0">
                <a:solidFill>
                  <a:srgbClr val="000000"/>
                </a:solidFill>
              </a:rPr>
              <a:t>常用的投影法及其图示法</a:t>
            </a:r>
          </a:p>
        </p:txBody>
      </p:sp>
      <p:sp>
        <p:nvSpPr>
          <p:cNvPr id="5" name="文本框 4"/>
          <p:cNvSpPr txBox="1"/>
          <p:nvPr>
            <p:custDataLst>
              <p:tags r:id="rId4"/>
            </p:custDataLst>
          </p:nvPr>
        </p:nvSpPr>
        <p:spPr>
          <a:xfrm>
            <a:off x="2630170" y="1874520"/>
            <a:ext cx="6931660" cy="781050"/>
          </a:xfrm>
          <a:prstGeom prst="rect">
            <a:avLst/>
          </a:prstGeom>
          <a:noFill/>
        </p:spPr>
        <p:txBody>
          <a:bodyPr wrap="square" lIns="101600" tIns="0" rIns="82550" bIns="0" rtlCol="0">
            <a:noAutofit/>
          </a:bodyPr>
          <a:lstStyle>
            <a:defPPr>
              <a:defRPr lang="zh-CN"/>
            </a:defPPr>
            <a:lvl1pPr marR="0" lvl="0" indent="0" algn="ctr" fontAlgn="auto">
              <a:lnSpc>
                <a:spcPct val="130000"/>
              </a:lnSpc>
              <a:spcBef>
                <a:spcPts val="0"/>
              </a:spcBef>
              <a:spcAft>
                <a:spcPts val="1000"/>
              </a:spcAft>
              <a:buClrTx/>
              <a:buSzTx/>
              <a:buFontTx/>
              <a:buNone/>
              <a:defRPr kumimoji="0" sz="1600" b="0" i="0" u="none" strike="noStrike" cap="none" spc="150" normalizeH="0" baseline="0">
                <a:ln>
                  <a:noFill/>
                </a:ln>
                <a:solidFill>
                  <a:srgbClr val="000000">
                    <a:lumMod val="65000"/>
                    <a:lumOff val="35000"/>
                  </a:srgbClr>
                </a:solidFill>
                <a:effectLst/>
                <a:uLnTx/>
                <a:uFillTx/>
                <a:latin typeface="Arial" panose="020B0604020202020204" pitchFamily="34" charset="0"/>
                <a:ea typeface="微软雅黑" panose="020B0503020204020204" pitchFamily="34" charset="-122"/>
              </a:defRPr>
            </a:lvl1pPr>
          </a:lstStyle>
          <a:p>
            <a:r>
              <a:rPr lang="zh-CN" altLang="en-US" dirty="0">
                <a:solidFill>
                  <a:srgbClr val="000000">
                    <a:lumMod val="75000"/>
                    <a:lumOff val="25000"/>
                  </a:srgbClr>
                </a:solidFill>
              </a:rPr>
              <a:t>常用的图示法有透视图、标高投影图、正轴测投影图、三面正投影图、斜轴测投影图。</a:t>
            </a:r>
          </a:p>
        </p:txBody>
      </p:sp>
      <p:pic>
        <p:nvPicPr>
          <p:cNvPr id="7" name="图片 6"/>
          <p:cNvPicPr>
            <a:picLocks noChangeAspect="1"/>
          </p:cNvPicPr>
          <p:nvPr/>
        </p:nvPicPr>
        <p:blipFill>
          <a:blip r:embed="rId6">
            <a:clrChange>
              <a:clrFrom>
                <a:srgbClr val="FEFEFE">
                  <a:alpha val="100000"/>
                </a:srgbClr>
              </a:clrFrom>
              <a:clrTo>
                <a:srgbClr val="FEFEFE">
                  <a:alpha val="100000"/>
                  <a:alpha val="0"/>
                </a:srgbClr>
              </a:clrTo>
            </a:clrChange>
          </a:blip>
          <a:stretch>
            <a:fillRect/>
          </a:stretch>
        </p:blipFill>
        <p:spPr>
          <a:xfrm>
            <a:off x="922655" y="3063240"/>
            <a:ext cx="3232150" cy="3023870"/>
          </a:xfrm>
          <a:prstGeom prst="rect">
            <a:avLst/>
          </a:prstGeom>
        </p:spPr>
      </p:pic>
      <p:pic>
        <p:nvPicPr>
          <p:cNvPr id="8" name="图片 7"/>
          <p:cNvPicPr>
            <a:picLocks noChangeAspect="1"/>
          </p:cNvPicPr>
          <p:nvPr/>
        </p:nvPicPr>
        <p:blipFill>
          <a:blip r:embed="rId7">
            <a:clrChange>
              <a:clrFrom>
                <a:srgbClr val="FEFEFE">
                  <a:alpha val="100000"/>
                </a:srgbClr>
              </a:clrFrom>
              <a:clrTo>
                <a:srgbClr val="FEFEFE">
                  <a:alpha val="100000"/>
                  <a:alpha val="0"/>
                </a:srgbClr>
              </a:clrTo>
            </a:clrChange>
          </a:blip>
          <a:stretch>
            <a:fillRect/>
          </a:stretch>
        </p:blipFill>
        <p:spPr>
          <a:xfrm>
            <a:off x="4478020" y="3321050"/>
            <a:ext cx="3235960" cy="2508250"/>
          </a:xfrm>
          <a:prstGeom prst="rect">
            <a:avLst/>
          </a:prstGeom>
        </p:spPr>
      </p:pic>
      <p:pic>
        <p:nvPicPr>
          <p:cNvPr id="13" name="图片 12"/>
          <p:cNvPicPr>
            <a:picLocks noChangeAspect="1"/>
          </p:cNvPicPr>
          <p:nvPr/>
        </p:nvPicPr>
        <p:blipFill>
          <a:blip r:embed="rId8">
            <a:clrChange>
              <a:clrFrom>
                <a:srgbClr val="FEFEFE">
                  <a:alpha val="100000"/>
                </a:srgbClr>
              </a:clrFrom>
              <a:clrTo>
                <a:srgbClr val="FEFEFE">
                  <a:alpha val="100000"/>
                  <a:alpha val="0"/>
                </a:srgbClr>
              </a:clrTo>
            </a:clrChange>
          </a:blip>
          <a:stretch>
            <a:fillRect/>
          </a:stretch>
        </p:blipFill>
        <p:spPr>
          <a:xfrm>
            <a:off x="8037830" y="3510915"/>
            <a:ext cx="3251835" cy="2129155"/>
          </a:xfrm>
          <a:prstGeom prst="rect">
            <a:avLst/>
          </a:prstGeom>
        </p:spPr>
      </p:pic>
      <p:sp>
        <p:nvSpPr>
          <p:cNvPr id="15" name="文本框 14"/>
          <p:cNvSpPr txBox="1"/>
          <p:nvPr/>
        </p:nvSpPr>
        <p:spPr>
          <a:xfrm>
            <a:off x="8886190" y="6158548"/>
            <a:ext cx="1554480" cy="423545"/>
          </a:xfrm>
          <a:prstGeom prst="rect">
            <a:avLst/>
          </a:prstGeom>
          <a:noFill/>
        </p:spPr>
        <p:txBody>
          <a:bodyPr wrap="none" rtlCol="0" anchor="ctr">
            <a:spAutoFit/>
          </a:bodyPr>
          <a:lstStyle/>
          <a:p>
            <a:pPr algn="ctr">
              <a:lnSpc>
                <a:spcPct val="120000"/>
              </a:lnSpc>
            </a:pPr>
            <a:r>
              <a:rPr lang="zh-CN" altLang="zh-CN" b="1" dirty="0" smtClean="0">
                <a:solidFill>
                  <a:schemeClr val="bg1"/>
                </a:solidFill>
                <a:latin typeface="微软雅黑" panose="020B0503020204020204" pitchFamily="34" charset="-122"/>
                <a:ea typeface="微软雅黑" panose="020B0503020204020204" pitchFamily="34" charset="-122"/>
              </a:rPr>
              <a:t>斜轴测投影图</a:t>
            </a:r>
          </a:p>
        </p:txBody>
      </p:sp>
      <p:sp>
        <p:nvSpPr>
          <p:cNvPr id="14" name="文本框 13"/>
          <p:cNvSpPr txBox="1"/>
          <p:nvPr/>
        </p:nvSpPr>
        <p:spPr>
          <a:xfrm>
            <a:off x="5324475" y="6158548"/>
            <a:ext cx="1554480" cy="423545"/>
          </a:xfrm>
          <a:prstGeom prst="rect">
            <a:avLst/>
          </a:prstGeom>
          <a:noFill/>
        </p:spPr>
        <p:txBody>
          <a:bodyPr wrap="none" rtlCol="0" anchor="ctr">
            <a:spAutoFit/>
          </a:bodyPr>
          <a:lstStyle/>
          <a:p>
            <a:pPr algn="ctr">
              <a:lnSpc>
                <a:spcPct val="120000"/>
              </a:lnSpc>
            </a:pPr>
            <a:r>
              <a:rPr lang="zh-CN" altLang="zh-CN" b="1" dirty="0" smtClean="0">
                <a:solidFill>
                  <a:schemeClr val="bg1"/>
                </a:solidFill>
                <a:latin typeface="微软雅黑" panose="020B0503020204020204" pitchFamily="34" charset="-122"/>
                <a:ea typeface="微软雅黑" panose="020B0503020204020204" pitchFamily="34" charset="-122"/>
              </a:rPr>
              <a:t>三面正投影图</a:t>
            </a:r>
          </a:p>
        </p:txBody>
      </p:sp>
      <p:sp>
        <p:nvSpPr>
          <p:cNvPr id="16" name="文本框 15"/>
          <p:cNvSpPr txBox="1"/>
          <p:nvPr/>
        </p:nvSpPr>
        <p:spPr>
          <a:xfrm>
            <a:off x="1760855" y="6158548"/>
            <a:ext cx="1554480" cy="423545"/>
          </a:xfrm>
          <a:prstGeom prst="rect">
            <a:avLst/>
          </a:prstGeom>
          <a:noFill/>
        </p:spPr>
        <p:txBody>
          <a:bodyPr wrap="none" rtlCol="0" anchor="ctr">
            <a:spAutoFit/>
          </a:bodyPr>
          <a:lstStyle/>
          <a:p>
            <a:pPr algn="ctr">
              <a:lnSpc>
                <a:spcPct val="120000"/>
              </a:lnSpc>
            </a:pPr>
            <a:r>
              <a:rPr lang="zh-CN" altLang="zh-CN" b="1" dirty="0" smtClean="0">
                <a:solidFill>
                  <a:schemeClr val="bg1"/>
                </a:solidFill>
                <a:latin typeface="微软雅黑" panose="020B0503020204020204" pitchFamily="34" charset="-122"/>
                <a:ea typeface="微软雅黑" panose="020B0503020204020204" pitchFamily="34" charset="-122"/>
              </a:rPr>
              <a:t>正轴测投影图</a:t>
            </a:r>
          </a:p>
        </p:txBody>
      </p:sp>
    </p:spTree>
    <p:custDataLst>
      <p:tags r:id="rId1"/>
    </p:custData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custDataLst>
              <p:tags r:id="rId2"/>
            </p:custDataLst>
          </p:nvPr>
        </p:nvSpPr>
        <p:spPr>
          <a:xfrm>
            <a:off x="0" y="3429000"/>
            <a:ext cx="12192000" cy="3429000"/>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 name="矩形 1"/>
          <p:cNvSpPr/>
          <p:nvPr/>
        </p:nvSpPr>
        <p:spPr>
          <a:xfrm>
            <a:off x="7240270" y="735965"/>
            <a:ext cx="4290695" cy="5708650"/>
          </a:xfrm>
          <a:prstGeom prst="rect">
            <a:avLst/>
          </a:prstGeom>
          <a:solidFill>
            <a:schemeClr val="bg1"/>
          </a:solidFill>
          <a:ln w="19050">
            <a:solidFill>
              <a:schemeClr val="accent1"/>
            </a:solidFill>
            <a:prstDash val="sysDot"/>
          </a:ln>
          <a:effectLst>
            <a:outerShdw blurRad="50800" dist="127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custDataLst>
              <p:tags r:id="rId3"/>
            </p:custDataLst>
          </p:nvPr>
        </p:nvSpPr>
        <p:spPr>
          <a:xfrm>
            <a:off x="670560" y="1130935"/>
            <a:ext cx="3632200" cy="1756410"/>
          </a:xfrm>
          <a:prstGeom prst="rect">
            <a:avLst/>
          </a:prstGeom>
          <a:noFill/>
        </p:spPr>
        <p:txBody>
          <a:bodyPr wrap="square" lIns="101600" tIns="38100" rIns="63500" bIns="38100" rtlCol="0">
            <a:noAutofit/>
          </a:bodyPr>
          <a:lstStyle/>
          <a:p>
            <a:pPr algn="l"/>
            <a:r>
              <a:rPr lang="zh-CN" altLang="en-US" sz="5400" b="1" spc="300" dirty="0">
                <a:solidFill>
                  <a:srgbClr val="000000">
                    <a:lumMod val="75000"/>
                    <a:lumOff val="25000"/>
                  </a:srgbClr>
                </a:solidFill>
                <a:effectLst>
                  <a:outerShdw blurRad="38100" dist="38100" dir="2700000" algn="tl">
                    <a:srgbClr val="000000">
                      <a:alpha val="43137"/>
                    </a:srgbClr>
                  </a:outerShdw>
                </a:effectLst>
                <a:uFillTx/>
                <a:latin typeface="Arial" panose="020B0604020202020204" pitchFamily="34" charset="0"/>
                <a:ea typeface="微软雅黑" panose="020B0503020204020204" pitchFamily="34" charset="-122"/>
              </a:rPr>
              <a:t>正投影的特性</a:t>
            </a:r>
          </a:p>
        </p:txBody>
      </p:sp>
      <p:sp>
        <p:nvSpPr>
          <p:cNvPr id="21" name="文本框 20"/>
          <p:cNvSpPr txBox="1"/>
          <p:nvPr>
            <p:custDataLst>
              <p:tags r:id="rId4"/>
            </p:custDataLst>
          </p:nvPr>
        </p:nvSpPr>
        <p:spPr>
          <a:xfrm>
            <a:off x="693420" y="3871913"/>
            <a:ext cx="5518150" cy="49974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dirty="0">
                <a:solidFill>
                  <a:srgbClr val="000000">
                    <a:lumMod val="75000"/>
                    <a:lumOff val="25000"/>
                  </a:srgbClr>
                </a:solidFill>
                <a:latin typeface="Arial" panose="020B0604020202020204" pitchFamily="34" charset="0"/>
              </a:rPr>
              <a:t>类似性</a:t>
            </a:r>
          </a:p>
        </p:txBody>
      </p:sp>
      <p:sp>
        <p:nvSpPr>
          <p:cNvPr id="22" name="文本框 21"/>
          <p:cNvSpPr txBox="1"/>
          <p:nvPr>
            <p:custDataLst>
              <p:tags r:id="rId5"/>
            </p:custDataLst>
          </p:nvPr>
        </p:nvSpPr>
        <p:spPr>
          <a:xfrm>
            <a:off x="693420" y="4479290"/>
            <a:ext cx="5946775" cy="19653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点的投影仍然是点，直线的正投影一般情况下仍然是直线，平面的正投影一般情况下仍然是平面。</a:t>
            </a:r>
          </a:p>
          <a:p>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如图（</a:t>
            </a:r>
            <a:r>
              <a:rPr lang="en-US" altLang="zh-CN" sz="1800" dirty="0">
                <a:solidFill>
                  <a:schemeClr val="tx1">
                    <a:lumMod val="85000"/>
                    <a:lumOff val="15000"/>
                  </a:schemeClr>
                </a:solidFill>
                <a:latin typeface="Arial" panose="020B0604020202020204" pitchFamily="34" charset="0"/>
                <a:ea typeface="微软雅黑" panose="020B0503020204020204" pitchFamily="34" charset="-122"/>
              </a:rPr>
              <a:t>a</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）所示，点</a:t>
            </a:r>
            <a:r>
              <a:rPr lang="en-US" altLang="zh-CN" sz="1800" dirty="0">
                <a:solidFill>
                  <a:schemeClr val="tx1">
                    <a:lumMod val="85000"/>
                    <a:lumOff val="15000"/>
                  </a:schemeClr>
                </a:solidFill>
                <a:latin typeface="Arial" panose="020B0604020202020204" pitchFamily="34" charset="0"/>
                <a:ea typeface="微软雅黑" panose="020B0503020204020204" pitchFamily="34" charset="-122"/>
              </a:rPr>
              <a:t>E</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在</a:t>
            </a:r>
            <a:r>
              <a:rPr lang="en-US" altLang="zh-CN" sz="1800" dirty="0">
                <a:solidFill>
                  <a:schemeClr val="tx1">
                    <a:lumMod val="85000"/>
                    <a:lumOff val="15000"/>
                  </a:schemeClr>
                </a:solidFill>
                <a:latin typeface="Arial" panose="020B0604020202020204" pitchFamily="34" charset="0"/>
                <a:ea typeface="微软雅黑" panose="020B0503020204020204" pitchFamily="34" charset="-122"/>
              </a:rPr>
              <a:t>H</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面上的正投影为点</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e</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，直线</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AD</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在</a:t>
            </a:r>
            <a:r>
              <a:rPr lang="en-US" altLang="zh-CN" sz="1800" dirty="0">
                <a:solidFill>
                  <a:schemeClr val="tx1">
                    <a:lumMod val="85000"/>
                    <a:lumOff val="15000"/>
                  </a:schemeClr>
                </a:solidFill>
                <a:latin typeface="Arial" panose="020B0604020202020204" pitchFamily="34" charset="0"/>
                <a:ea typeface="微软雅黑" panose="020B0503020204020204" pitchFamily="34" charset="-122"/>
              </a:rPr>
              <a:t>H</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面上的正投影为直线</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ad</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，平面</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ABC</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在</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H</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面上的正投影为平面</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abc</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a:t>
            </a:r>
          </a:p>
        </p:txBody>
      </p:sp>
      <p:sp>
        <p:nvSpPr>
          <p:cNvPr id="26" name="圆: 空心 25"/>
          <p:cNvSpPr/>
          <p:nvPr>
            <p:custDataLst>
              <p:tags r:id="rId6"/>
            </p:custDataLst>
          </p:nvPr>
        </p:nvSpPr>
        <p:spPr>
          <a:xfrm>
            <a:off x="487680" y="4048125"/>
            <a:ext cx="147320" cy="147320"/>
          </a:xfrm>
          <a:prstGeom prst="donut">
            <a:avLst/>
          </a:prstGeom>
          <a:solidFill>
            <a:srgbClr val="44546A">
              <a:lumMod val="60000"/>
              <a:lumOff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2800" b="1" dirty="0">
              <a:solidFill>
                <a:srgbClr val="FFFFFF"/>
              </a:solidFill>
              <a:latin typeface="微软雅黑" panose="020B0503020204020204" pitchFamily="34" charset="-122"/>
            </a:endParaRPr>
          </a:p>
        </p:txBody>
      </p:sp>
      <p:pic>
        <p:nvPicPr>
          <p:cNvPr id="3" name="图片 2"/>
          <p:cNvPicPr>
            <a:picLocks noChangeAspect="1"/>
          </p:cNvPicPr>
          <p:nvPr/>
        </p:nvPicPr>
        <p:blipFill>
          <a:blip r:embed="rId8">
            <a:clrChange>
              <a:clrFrom>
                <a:srgbClr val="FEFEFE">
                  <a:alpha val="100000"/>
                </a:srgbClr>
              </a:clrFrom>
              <a:clrTo>
                <a:srgbClr val="FEFEFE">
                  <a:alpha val="100000"/>
                  <a:alpha val="0"/>
                </a:srgbClr>
              </a:clrTo>
            </a:clrChange>
          </a:blip>
          <a:stretch>
            <a:fillRect/>
          </a:stretch>
        </p:blipFill>
        <p:spPr>
          <a:xfrm>
            <a:off x="7315200" y="1076960"/>
            <a:ext cx="4140000" cy="4919374"/>
          </a:xfrm>
          <a:prstGeom prst="rect">
            <a:avLst/>
          </a:prstGeom>
        </p:spPr>
      </p:pic>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2"/>
          <p:cNvSpPr txBox="1"/>
          <p:nvPr/>
        </p:nvSpPr>
        <p:spPr>
          <a:xfrm>
            <a:off x="1634490" y="3148330"/>
            <a:ext cx="4460240" cy="2301875"/>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制图的基本知识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投影的基本知识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形体的投影知识</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2" name="TextBox 52"/>
          <p:cNvSpPr txBox="1"/>
          <p:nvPr/>
        </p:nvSpPr>
        <p:spPr>
          <a:xfrm>
            <a:off x="6094730" y="3148330"/>
            <a:ext cx="4460240" cy="1563370"/>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单元四  剖面图与断面图</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单元五  轴测投影图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custDataLst>
              <p:tags r:id="rId2"/>
            </p:custDataLst>
          </p:nvPr>
        </p:nvSpPr>
        <p:spPr>
          <a:xfrm>
            <a:off x="0" y="3429000"/>
            <a:ext cx="12192000" cy="3429000"/>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 name="矩形 1"/>
          <p:cNvSpPr/>
          <p:nvPr/>
        </p:nvSpPr>
        <p:spPr>
          <a:xfrm>
            <a:off x="7240270" y="735965"/>
            <a:ext cx="4290695" cy="5708650"/>
          </a:xfrm>
          <a:prstGeom prst="rect">
            <a:avLst/>
          </a:prstGeom>
          <a:solidFill>
            <a:schemeClr val="bg1"/>
          </a:solidFill>
          <a:ln w="19050">
            <a:solidFill>
              <a:schemeClr val="accent1"/>
            </a:solidFill>
            <a:prstDash val="sysDot"/>
          </a:ln>
          <a:effectLst>
            <a:outerShdw blurRad="50800" dist="127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custDataLst>
              <p:tags r:id="rId3"/>
            </p:custDataLst>
          </p:nvPr>
        </p:nvSpPr>
        <p:spPr>
          <a:xfrm>
            <a:off x="670560" y="1130935"/>
            <a:ext cx="3632200" cy="1756410"/>
          </a:xfrm>
          <a:prstGeom prst="rect">
            <a:avLst/>
          </a:prstGeom>
          <a:noFill/>
        </p:spPr>
        <p:txBody>
          <a:bodyPr wrap="square" lIns="101600" tIns="38100" rIns="63500" bIns="38100" rtlCol="0">
            <a:noAutofit/>
          </a:bodyPr>
          <a:lstStyle/>
          <a:p>
            <a:pPr algn="l"/>
            <a:r>
              <a:rPr lang="zh-CN" altLang="en-US" sz="5400" b="1" spc="300" dirty="0">
                <a:solidFill>
                  <a:srgbClr val="000000">
                    <a:lumMod val="75000"/>
                    <a:lumOff val="25000"/>
                  </a:srgbClr>
                </a:solidFill>
                <a:effectLst>
                  <a:outerShdw blurRad="38100" dist="38100" dir="2700000" algn="tl">
                    <a:srgbClr val="000000">
                      <a:alpha val="43137"/>
                    </a:srgbClr>
                  </a:outerShdw>
                </a:effectLst>
                <a:uFillTx/>
                <a:latin typeface="Arial" panose="020B0604020202020204" pitchFamily="34" charset="0"/>
                <a:ea typeface="微软雅黑" panose="020B0503020204020204" pitchFamily="34" charset="-122"/>
              </a:rPr>
              <a:t>正投影的特性</a:t>
            </a:r>
          </a:p>
        </p:txBody>
      </p:sp>
      <p:sp>
        <p:nvSpPr>
          <p:cNvPr id="21" name="文本框 20"/>
          <p:cNvSpPr txBox="1"/>
          <p:nvPr>
            <p:custDataLst>
              <p:tags r:id="rId4"/>
            </p:custDataLst>
          </p:nvPr>
        </p:nvSpPr>
        <p:spPr>
          <a:xfrm>
            <a:off x="693420" y="4214813"/>
            <a:ext cx="5518150" cy="49974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dirty="0">
                <a:solidFill>
                  <a:srgbClr val="000000">
                    <a:lumMod val="75000"/>
                    <a:lumOff val="25000"/>
                  </a:srgbClr>
                </a:solidFill>
                <a:latin typeface="Arial" panose="020B0604020202020204" pitchFamily="34" charset="0"/>
              </a:rPr>
              <a:t>实形性</a:t>
            </a:r>
          </a:p>
        </p:txBody>
      </p:sp>
      <p:sp>
        <p:nvSpPr>
          <p:cNvPr id="22" name="文本框 21"/>
          <p:cNvSpPr txBox="1"/>
          <p:nvPr>
            <p:custDataLst>
              <p:tags r:id="rId5"/>
            </p:custDataLst>
          </p:nvPr>
        </p:nvSpPr>
        <p:spPr>
          <a:xfrm>
            <a:off x="635000" y="4953000"/>
            <a:ext cx="5946775" cy="8331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如图（</a:t>
            </a:r>
            <a:r>
              <a:rPr lang="en-US" altLang="zh-CN" sz="1800" dirty="0">
                <a:solidFill>
                  <a:schemeClr val="tx1">
                    <a:lumMod val="85000"/>
                    <a:lumOff val="15000"/>
                  </a:schemeClr>
                </a:solidFill>
                <a:latin typeface="Arial" panose="020B0604020202020204" pitchFamily="34" charset="0"/>
                <a:ea typeface="微软雅黑" panose="020B0503020204020204" pitchFamily="34" charset="-122"/>
              </a:rPr>
              <a:t>b</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）所示，当平面</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ABCD</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、直线</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EF</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与投影面</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H</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平行时，其正投影反映它们的实形或实长。</a:t>
            </a:r>
          </a:p>
        </p:txBody>
      </p:sp>
      <p:sp>
        <p:nvSpPr>
          <p:cNvPr id="26" name="圆: 空心 25"/>
          <p:cNvSpPr/>
          <p:nvPr>
            <p:custDataLst>
              <p:tags r:id="rId6"/>
            </p:custDataLst>
          </p:nvPr>
        </p:nvSpPr>
        <p:spPr>
          <a:xfrm>
            <a:off x="487680" y="4391025"/>
            <a:ext cx="147320" cy="147320"/>
          </a:xfrm>
          <a:prstGeom prst="donut">
            <a:avLst/>
          </a:prstGeom>
          <a:solidFill>
            <a:srgbClr val="44546A">
              <a:lumMod val="60000"/>
              <a:lumOff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2800" b="1" dirty="0">
              <a:solidFill>
                <a:srgbClr val="FFFFFF"/>
              </a:solidFill>
              <a:latin typeface="微软雅黑" panose="020B0503020204020204" pitchFamily="34" charset="-122"/>
            </a:endParaRPr>
          </a:p>
        </p:txBody>
      </p:sp>
      <p:pic>
        <p:nvPicPr>
          <p:cNvPr id="4" name="图片 3"/>
          <p:cNvPicPr>
            <a:picLocks noChangeAspect="1"/>
          </p:cNvPicPr>
          <p:nvPr/>
        </p:nvPicPr>
        <p:blipFill>
          <a:blip r:embed="rId8">
            <a:clrChange>
              <a:clrFrom>
                <a:srgbClr val="FEFEFE">
                  <a:alpha val="100000"/>
                </a:srgbClr>
              </a:clrFrom>
              <a:clrTo>
                <a:srgbClr val="FEFEFE">
                  <a:alpha val="100000"/>
                  <a:alpha val="0"/>
                </a:srgbClr>
              </a:clrTo>
            </a:clrChange>
          </a:blip>
          <a:stretch>
            <a:fillRect/>
          </a:stretch>
        </p:blipFill>
        <p:spPr>
          <a:xfrm>
            <a:off x="7315835" y="1084580"/>
            <a:ext cx="4140000" cy="5011677"/>
          </a:xfrm>
          <a:prstGeom prst="rect">
            <a:avLst/>
          </a:prstGeom>
        </p:spPr>
      </p:pic>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custDataLst>
              <p:tags r:id="rId2"/>
            </p:custDataLst>
          </p:nvPr>
        </p:nvSpPr>
        <p:spPr>
          <a:xfrm>
            <a:off x="0" y="3429000"/>
            <a:ext cx="12192000" cy="3429000"/>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 name="矩形 1"/>
          <p:cNvSpPr/>
          <p:nvPr/>
        </p:nvSpPr>
        <p:spPr>
          <a:xfrm>
            <a:off x="7240270" y="735965"/>
            <a:ext cx="4290695" cy="5708650"/>
          </a:xfrm>
          <a:prstGeom prst="rect">
            <a:avLst/>
          </a:prstGeom>
          <a:solidFill>
            <a:schemeClr val="bg1"/>
          </a:solidFill>
          <a:ln w="19050">
            <a:solidFill>
              <a:schemeClr val="accent1"/>
            </a:solidFill>
            <a:prstDash val="sysDot"/>
          </a:ln>
          <a:effectLst>
            <a:outerShdw blurRad="50800" dist="127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custDataLst>
              <p:tags r:id="rId3"/>
            </p:custDataLst>
          </p:nvPr>
        </p:nvSpPr>
        <p:spPr>
          <a:xfrm>
            <a:off x="670560" y="1130935"/>
            <a:ext cx="3632200" cy="1756410"/>
          </a:xfrm>
          <a:prstGeom prst="rect">
            <a:avLst/>
          </a:prstGeom>
          <a:noFill/>
        </p:spPr>
        <p:txBody>
          <a:bodyPr wrap="square" lIns="101600" tIns="38100" rIns="63500" bIns="38100" rtlCol="0">
            <a:noAutofit/>
          </a:bodyPr>
          <a:lstStyle/>
          <a:p>
            <a:pPr algn="l"/>
            <a:r>
              <a:rPr lang="zh-CN" altLang="en-US" sz="5400" b="1" spc="300" dirty="0">
                <a:solidFill>
                  <a:srgbClr val="000000">
                    <a:lumMod val="75000"/>
                    <a:lumOff val="25000"/>
                  </a:srgbClr>
                </a:solidFill>
                <a:effectLst>
                  <a:outerShdw blurRad="38100" dist="38100" dir="2700000" algn="tl">
                    <a:srgbClr val="000000">
                      <a:alpha val="43137"/>
                    </a:srgbClr>
                  </a:outerShdw>
                </a:effectLst>
                <a:uFillTx/>
                <a:latin typeface="Arial" panose="020B0604020202020204" pitchFamily="34" charset="0"/>
                <a:ea typeface="微软雅黑" panose="020B0503020204020204" pitchFamily="34" charset="-122"/>
              </a:rPr>
              <a:t>正投影的特性</a:t>
            </a:r>
          </a:p>
        </p:txBody>
      </p:sp>
      <p:sp>
        <p:nvSpPr>
          <p:cNvPr id="21" name="文本框 20"/>
          <p:cNvSpPr txBox="1"/>
          <p:nvPr>
            <p:custDataLst>
              <p:tags r:id="rId4"/>
            </p:custDataLst>
          </p:nvPr>
        </p:nvSpPr>
        <p:spPr>
          <a:xfrm>
            <a:off x="670560" y="3908743"/>
            <a:ext cx="5518150" cy="49974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dirty="0">
                <a:solidFill>
                  <a:srgbClr val="000000">
                    <a:lumMod val="75000"/>
                    <a:lumOff val="25000"/>
                  </a:srgbClr>
                </a:solidFill>
                <a:latin typeface="Arial" panose="020B0604020202020204" pitchFamily="34" charset="0"/>
              </a:rPr>
              <a:t>积聚性</a:t>
            </a:r>
          </a:p>
        </p:txBody>
      </p:sp>
      <p:sp>
        <p:nvSpPr>
          <p:cNvPr id="22" name="文本框 21"/>
          <p:cNvSpPr txBox="1"/>
          <p:nvPr>
            <p:custDataLst>
              <p:tags r:id="rId5"/>
            </p:custDataLst>
          </p:nvPr>
        </p:nvSpPr>
        <p:spPr>
          <a:xfrm>
            <a:off x="670560" y="4646930"/>
            <a:ext cx="5946775" cy="17976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如图（</a:t>
            </a:r>
            <a:r>
              <a:rPr lang="en-US" altLang="zh-CN" sz="1800" dirty="0">
                <a:solidFill>
                  <a:schemeClr val="tx1">
                    <a:lumMod val="85000"/>
                    <a:lumOff val="15000"/>
                  </a:schemeClr>
                </a:solidFill>
                <a:latin typeface="Arial" panose="020B0604020202020204" pitchFamily="34" charset="0"/>
                <a:ea typeface="微软雅黑" panose="020B0503020204020204" pitchFamily="34" charset="-122"/>
              </a:rPr>
              <a:t>c</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）所示，当直线</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EF</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、平面</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ABCD</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与投影面</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H</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垂直时，其正投影积聚为一个点和一条直线，这样的性质称为积聚性。由于正投影的积聚，造成了物体两个或两个以上的点、直线和面的投影重合，如图（</a:t>
            </a:r>
            <a:r>
              <a:rPr lang="en-US" altLang="zh-CN" sz="1800" dirty="0">
                <a:solidFill>
                  <a:schemeClr val="tx1">
                    <a:lumMod val="85000"/>
                    <a:lumOff val="15000"/>
                  </a:schemeClr>
                </a:solidFill>
                <a:latin typeface="Arial" panose="020B0604020202020204" pitchFamily="34" charset="0"/>
                <a:ea typeface="微软雅黑" panose="020B0503020204020204" pitchFamily="34" charset="-122"/>
              </a:rPr>
              <a:t>c</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）所示中的</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E</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a:t>
            </a:r>
            <a:r>
              <a:rPr lang="en-US" altLang="zh-CN" sz="1800" i="1" dirty="0">
                <a:solidFill>
                  <a:schemeClr val="tx1">
                    <a:lumMod val="85000"/>
                    <a:lumOff val="15000"/>
                  </a:schemeClr>
                </a:solidFill>
                <a:latin typeface="Arial" panose="020B0604020202020204" pitchFamily="34" charset="0"/>
                <a:ea typeface="微软雅黑" panose="020B0503020204020204" pitchFamily="34" charset="-122"/>
              </a:rPr>
              <a:t>F</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rPr>
              <a:t>两点。</a:t>
            </a:r>
          </a:p>
        </p:txBody>
      </p:sp>
      <p:sp>
        <p:nvSpPr>
          <p:cNvPr id="26" name="圆: 空心 25"/>
          <p:cNvSpPr/>
          <p:nvPr>
            <p:custDataLst>
              <p:tags r:id="rId6"/>
            </p:custDataLst>
          </p:nvPr>
        </p:nvSpPr>
        <p:spPr>
          <a:xfrm>
            <a:off x="464820" y="4084955"/>
            <a:ext cx="147320" cy="147320"/>
          </a:xfrm>
          <a:prstGeom prst="donut">
            <a:avLst/>
          </a:prstGeom>
          <a:solidFill>
            <a:srgbClr val="44546A">
              <a:lumMod val="60000"/>
              <a:lumOff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2800" b="1" dirty="0">
              <a:solidFill>
                <a:srgbClr val="FFFFFF"/>
              </a:solidFill>
              <a:latin typeface="微软雅黑" panose="020B0503020204020204" pitchFamily="34" charset="-122"/>
            </a:endParaRPr>
          </a:p>
        </p:txBody>
      </p:sp>
      <p:pic>
        <p:nvPicPr>
          <p:cNvPr id="3" name="图片 2"/>
          <p:cNvPicPr>
            <a:picLocks noChangeAspect="1"/>
          </p:cNvPicPr>
          <p:nvPr/>
        </p:nvPicPr>
        <p:blipFill>
          <a:blip r:embed="rId8">
            <a:clrChange>
              <a:clrFrom>
                <a:srgbClr val="FEFEFE">
                  <a:alpha val="100000"/>
                </a:srgbClr>
              </a:clrFrom>
              <a:clrTo>
                <a:srgbClr val="FEFEFE">
                  <a:alpha val="100000"/>
                  <a:alpha val="0"/>
                </a:srgbClr>
              </a:clrTo>
            </a:clrChange>
          </a:blip>
          <a:stretch>
            <a:fillRect/>
          </a:stretch>
        </p:blipFill>
        <p:spPr>
          <a:xfrm>
            <a:off x="7322820" y="1048385"/>
            <a:ext cx="4126230" cy="5083810"/>
          </a:xfrm>
          <a:prstGeom prst="rect">
            <a:avLst/>
          </a:prstGeom>
        </p:spPr>
      </p:pic>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4521835"/>
            <a:ext cx="6290310"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掌握三面投影的绘制方法。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掌握三面投影体系的建立</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从三维设计转向二维设计，从二维设计转向三维设计，形体变化分析是</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模型</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建立的基础，也是信息模型建立的基础。</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503930" y="386651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三面投影体系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530" y="-40005"/>
            <a:ext cx="4726305" cy="3789680"/>
            <a:chOff x="7994" y="-86"/>
            <a:chExt cx="11316" cy="5968"/>
          </a:xfrm>
        </p:grpSpPr>
        <p:sp>
          <p:nvSpPr>
            <p:cNvPr id="28" name="矩形 27"/>
            <p:cNvSpPr/>
            <p:nvPr/>
          </p:nvSpPr>
          <p:spPr>
            <a:xfrm flipH="1">
              <a:off x="8014" y="-50"/>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994" y="-86"/>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4677410" y="-40005"/>
            <a:ext cx="7546340" cy="37896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1068388" y="1566545"/>
            <a:ext cx="252095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zh-CN" altLang="en-US" sz="4000" b="1" dirty="0">
                <a:solidFill>
                  <a:schemeClr val="bg1"/>
                </a:solidFill>
                <a:latin typeface="Arial Unicode MS" panose="020B0604020202020204" charset="-122"/>
                <a:ea typeface="宋体" panose="02010600030101010101" pitchFamily="2" charset="-122"/>
              </a:rPr>
              <a:t>知识链接</a:t>
            </a:r>
          </a:p>
        </p:txBody>
      </p:sp>
      <p:sp>
        <p:nvSpPr>
          <p:cNvPr id="69634" name="Rectangle 2"/>
          <p:cNvSpPr>
            <a:spLocks noGrp="1" noChangeArrowheads="1"/>
          </p:cNvSpPr>
          <p:nvPr/>
        </p:nvSpPr>
        <p:spPr bwMode="auto">
          <a:xfrm>
            <a:off x="5278120" y="919480"/>
            <a:ext cx="6344920" cy="191643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508000" algn="just">
              <a:lnSpc>
                <a:spcPct val="150000"/>
              </a:lnSpc>
              <a:spcBef>
                <a:spcPts val="0"/>
              </a:spcBef>
              <a:spcAft>
                <a:spcPts val="0"/>
              </a:spcAft>
              <a:buFontTx/>
              <a:buNone/>
              <a:defRPr/>
              <a:extLst>
                <a:ext uri="{35155182-B16C-46BC-9424-99874614C6A1}">
                  <wpsdc:indentchars xmlns="" xmlns:wpsdc="http://www.wps.cn/officeDocument/2017/drawingmlCustomData" val="200" checksum="282533468"/>
                </a:ext>
              </a:extLst>
            </a:pPr>
            <a:r>
              <a:rPr lang="zh-CN" altLang="zh-CN" sz="2000" b="1" dirty="0">
                <a:solidFill>
                  <a:schemeClr val="bg1"/>
                </a:solidFill>
                <a:latin typeface="微软雅黑" panose="020B0503020204020204" pitchFamily="34" charset="-122"/>
                <a:ea typeface="微软雅黑" panose="020B0503020204020204" pitchFamily="34" charset="-122"/>
                <a:sym typeface="+mn-ea"/>
              </a:rPr>
              <a:t>一个投影是不能确定空间形体的形状和结构的，建筑工程制图中一般采用三面正投影的方法来表达形体的形状和结构。为了掌握绘制工程结构的图示方法，本任务学习三面投影体系。</a:t>
            </a:r>
          </a:p>
          <a:p>
            <a:pPr marL="36195" indent="508000" algn="just">
              <a:lnSpc>
                <a:spcPct val="150000"/>
              </a:lnSpc>
              <a:spcBef>
                <a:spcPts val="0"/>
              </a:spcBef>
              <a:spcAft>
                <a:spcPts val="0"/>
              </a:spcAft>
              <a:buFontTx/>
              <a:buNone/>
              <a:defRPr/>
              <a:extLst>
                <a:ext uri="{35155182-B16C-46BC-9424-99874614C6A1}">
                  <wpsdc:indentchars xmlns="" xmlns:wpsdc="http://www.wps.cn/officeDocument/2017/drawingmlCustomData" val="200" checksum="282533468"/>
                </a:ext>
              </a:extLst>
            </a:pPr>
            <a:r>
              <a:rPr lang="zh-CN" altLang="zh-CN" sz="2000" b="1" dirty="0">
                <a:solidFill>
                  <a:schemeClr val="bg1"/>
                </a:solidFill>
                <a:latin typeface="微软雅黑" panose="020B0503020204020204" pitchFamily="34" charset="-122"/>
                <a:ea typeface="微软雅黑" panose="020B0503020204020204" pitchFamily="34" charset="-122"/>
                <a:sym typeface="+mn-ea"/>
              </a:rPr>
              <a:t>本学习任务可以沿着下列图线进行学习。</a:t>
            </a:r>
          </a:p>
        </p:txBody>
      </p:sp>
      <p:sp>
        <p:nvSpPr>
          <p:cNvPr id="6" name="矩形 5"/>
          <p:cNvSpPr/>
          <p:nvPr/>
        </p:nvSpPr>
        <p:spPr>
          <a:xfrm>
            <a:off x="187960" y="4903470"/>
            <a:ext cx="3240000"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三面投影体系的建立</a:t>
            </a:r>
          </a:p>
        </p:txBody>
      </p:sp>
      <p:sp>
        <p:nvSpPr>
          <p:cNvPr id="9" name="矩形 8"/>
          <p:cNvSpPr/>
          <p:nvPr/>
        </p:nvSpPr>
        <p:spPr>
          <a:xfrm>
            <a:off x="4640810" y="4903470"/>
            <a:ext cx="3234690"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三面正投影的形成与展开</a:t>
            </a:r>
          </a:p>
        </p:txBody>
      </p:sp>
      <p:sp>
        <p:nvSpPr>
          <p:cNvPr id="10" name="矩形 9"/>
          <p:cNvSpPr/>
          <p:nvPr/>
        </p:nvSpPr>
        <p:spPr>
          <a:xfrm>
            <a:off x="9088350" y="4903470"/>
            <a:ext cx="2886075"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三面投影图的投影关系</a:t>
            </a:r>
          </a:p>
        </p:txBody>
      </p:sp>
      <p:sp>
        <p:nvSpPr>
          <p:cNvPr id="11" name="右箭头 10"/>
          <p:cNvSpPr/>
          <p:nvPr/>
        </p:nvSpPr>
        <p:spPr>
          <a:xfrm>
            <a:off x="3602585" y="5011420"/>
            <a:ext cx="863600" cy="504000"/>
          </a:xfrm>
          <a:prstGeom prst="rightArrow">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8050125" y="5011420"/>
            <a:ext cx="863600" cy="504000"/>
          </a:xfrm>
          <a:prstGeom prst="rightArrow">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0.70"/>
                                          </p:val>
                                        </p:tav>
                                        <p:tav tm="100000">
                                          <p:val>
                                            <p:strVal val="#ppt_w"/>
                                          </p:val>
                                        </p:tav>
                                      </p:tavLst>
                                    </p:anim>
                                    <p:anim calcmode="lin" valueType="num">
                                      <p:cBhvr>
                                        <p:cTn id="16" dur="1000" fill="hold"/>
                                        <p:tgtEl>
                                          <p:spTgt spid="6"/>
                                        </p:tgtEl>
                                        <p:attrNameLst>
                                          <p:attrName>ppt_h</p:attrName>
                                        </p:attrNameLst>
                                      </p:cBhvr>
                                      <p:tavLst>
                                        <p:tav tm="0">
                                          <p:val>
                                            <p:strVal val="#ppt_h"/>
                                          </p:val>
                                        </p:tav>
                                        <p:tav tm="100000">
                                          <p:val>
                                            <p:strVal val="#ppt_h"/>
                                          </p:val>
                                        </p:tav>
                                      </p:tavLst>
                                    </p:anim>
                                    <p:animEffect transition="in" filter="fade">
                                      <p:cBhvr>
                                        <p:cTn id="17" dur="1000"/>
                                        <p:tgtEl>
                                          <p:spTgt spid="6"/>
                                        </p:tgtEl>
                                      </p:cBhvr>
                                    </p:animEffect>
                                  </p:childTnLst>
                                </p:cTn>
                              </p:par>
                            </p:childTnLst>
                          </p:cTn>
                        </p:par>
                        <p:par>
                          <p:cTn id="18" fill="hold">
                            <p:stCondLst>
                              <p:cond delay="2000"/>
                            </p:stCondLst>
                            <p:childTnLst>
                              <p:par>
                                <p:cTn id="19" presetID="55"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0.70"/>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par>
                          <p:cTn id="24" fill="hold">
                            <p:stCondLst>
                              <p:cond delay="3000"/>
                            </p:stCondLst>
                            <p:childTnLst>
                              <p:par>
                                <p:cTn id="25" presetID="55"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strVal val="#ppt_w*0.70"/>
                                          </p:val>
                                        </p:tav>
                                        <p:tav tm="100000">
                                          <p:val>
                                            <p:strVal val="#ppt_w"/>
                                          </p:val>
                                        </p:tav>
                                      </p:tavLst>
                                    </p:anim>
                                    <p:anim calcmode="lin" valueType="num">
                                      <p:cBhvr>
                                        <p:cTn id="28" dur="1000" fill="hold"/>
                                        <p:tgtEl>
                                          <p:spTgt spid="9"/>
                                        </p:tgtEl>
                                        <p:attrNameLst>
                                          <p:attrName>ppt_h</p:attrName>
                                        </p:attrNameLst>
                                      </p:cBhvr>
                                      <p:tavLst>
                                        <p:tav tm="0">
                                          <p:val>
                                            <p:strVal val="#ppt_h"/>
                                          </p:val>
                                        </p:tav>
                                        <p:tav tm="100000">
                                          <p:val>
                                            <p:strVal val="#ppt_h"/>
                                          </p:val>
                                        </p:tav>
                                      </p:tavLst>
                                    </p:anim>
                                    <p:animEffect transition="in" filter="fade">
                                      <p:cBhvr>
                                        <p:cTn id="29" dur="1000"/>
                                        <p:tgtEl>
                                          <p:spTgt spid="9"/>
                                        </p:tgtEl>
                                      </p:cBhvr>
                                    </p:animEffect>
                                  </p:childTnLst>
                                </p:cTn>
                              </p:par>
                            </p:childTnLst>
                          </p:cTn>
                        </p:par>
                        <p:par>
                          <p:cTn id="30" fill="hold">
                            <p:stCondLst>
                              <p:cond delay="4000"/>
                            </p:stCondLst>
                            <p:childTnLst>
                              <p:par>
                                <p:cTn id="31" presetID="55"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strVal val="#ppt_w*0.70"/>
                                          </p:val>
                                        </p:tav>
                                        <p:tav tm="100000">
                                          <p:val>
                                            <p:strVal val="#ppt_w"/>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animEffect transition="in" filter="fade">
                                      <p:cBhvr>
                                        <p:cTn id="35" dur="1000"/>
                                        <p:tgtEl>
                                          <p:spTgt spid="12"/>
                                        </p:tgtEl>
                                      </p:cBhvr>
                                    </p:animEffect>
                                  </p:childTnLst>
                                </p:cTn>
                              </p:par>
                            </p:childTnLst>
                          </p:cTn>
                        </p:par>
                        <p:par>
                          <p:cTn id="36" fill="hold">
                            <p:stCondLst>
                              <p:cond delay="5000"/>
                            </p:stCondLst>
                            <p:childTnLst>
                              <p:par>
                                <p:cTn id="37" presetID="55"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strVal val="#ppt_w*0.70"/>
                                          </p:val>
                                        </p:tav>
                                        <p:tav tm="100000">
                                          <p:val>
                                            <p:strVal val="#ppt_w"/>
                                          </p:val>
                                        </p:tav>
                                      </p:tavLst>
                                    </p:anim>
                                    <p:anim calcmode="lin" valueType="num">
                                      <p:cBhvr>
                                        <p:cTn id="40" dur="1000" fill="hold"/>
                                        <p:tgtEl>
                                          <p:spTgt spid="10"/>
                                        </p:tgtEl>
                                        <p:attrNameLst>
                                          <p:attrName>ppt_h</p:attrName>
                                        </p:attrNameLst>
                                      </p:cBhvr>
                                      <p:tavLst>
                                        <p:tav tm="0">
                                          <p:val>
                                            <p:strVal val="#ppt_h"/>
                                          </p:val>
                                        </p:tav>
                                        <p:tav tm="100000">
                                          <p:val>
                                            <p:strVal val="#ppt_h"/>
                                          </p:val>
                                        </p:tav>
                                      </p:tavLst>
                                    </p:anim>
                                    <p:animEffect transition="in" filter="fade">
                                      <p:cBhvr>
                                        <p:cTn id="4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P spid="6" grpId="0" bldLvl="0" animBg="1"/>
      <p:bldP spid="9" grpId="0" bldLvl="0" animBg="1"/>
      <p:bldP spid="10" grpId="0" bldLvl="0" animBg="1"/>
      <p:bldP spid="11" grpId="0" bldLvl="0" animBg="1"/>
      <p:bldP spid="1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平行四边形 26"/>
          <p:cNvSpPr/>
          <p:nvPr>
            <p:custDataLst>
              <p:tags r:id="rId2"/>
            </p:custDataLst>
          </p:nvPr>
        </p:nvSpPr>
        <p:spPr>
          <a:xfrm>
            <a:off x="7302500" y="0"/>
            <a:ext cx="3162300" cy="6858000"/>
          </a:xfrm>
          <a:prstGeom prst="parallelogram">
            <a:avLst>
              <a:gd name="adj" fmla="val 89810"/>
            </a:avLst>
          </a:prstGeom>
          <a:solidFill>
            <a:srgbClr val="FFC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7" name="矩形 6"/>
          <p:cNvSpPr/>
          <p:nvPr>
            <p:custDataLst>
              <p:tags r:id="rId3"/>
            </p:custDataLst>
          </p:nvPr>
        </p:nvSpPr>
        <p:spPr>
          <a:xfrm>
            <a:off x="0" y="1089817"/>
            <a:ext cx="12192000" cy="4678367"/>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29" name="任意多边形: 形状 28"/>
          <p:cNvSpPr/>
          <p:nvPr>
            <p:custDataLst>
              <p:tags r:id="rId4"/>
            </p:custDataLst>
          </p:nvPr>
        </p:nvSpPr>
        <p:spPr>
          <a:xfrm>
            <a:off x="8026399" y="0"/>
            <a:ext cx="4165601" cy="6858000"/>
          </a:xfrm>
          <a:custGeom>
            <a:avLst/>
            <a:gdLst>
              <a:gd name="connsiteX0" fmla="*/ 2851587 w 4165601"/>
              <a:gd name="connsiteY0" fmla="*/ 0 h 6858000"/>
              <a:gd name="connsiteX1" fmla="*/ 4165601 w 4165601"/>
              <a:gd name="connsiteY1" fmla="*/ 0 h 6858000"/>
              <a:gd name="connsiteX2" fmla="*/ 4165601 w 4165601"/>
              <a:gd name="connsiteY2" fmla="*/ 2019954 h 6858000"/>
              <a:gd name="connsiteX3" fmla="*/ 2153920 w 4165601"/>
              <a:gd name="connsiteY3" fmla="*/ 6858000 h 6858000"/>
              <a:gd name="connsiteX4" fmla="*/ 0 w 416560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1" h="6858000">
                <a:moveTo>
                  <a:pt x="2851587" y="0"/>
                </a:moveTo>
                <a:lnTo>
                  <a:pt x="4165601" y="0"/>
                </a:lnTo>
                <a:lnTo>
                  <a:pt x="4165601" y="2019954"/>
                </a:lnTo>
                <a:lnTo>
                  <a:pt x="2153920" y="6858000"/>
                </a:lnTo>
                <a:lnTo>
                  <a:pt x="0" y="6858000"/>
                </a:lnTo>
                <a:close/>
              </a:path>
            </a:pathLst>
          </a:custGeom>
          <a:solidFill>
            <a:srgbClr val="FFC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5" name="文本框 4"/>
          <p:cNvSpPr txBox="1"/>
          <p:nvPr>
            <p:custDataLst>
              <p:tags r:id="rId5"/>
            </p:custDataLst>
          </p:nvPr>
        </p:nvSpPr>
        <p:spPr>
          <a:xfrm>
            <a:off x="652780" y="2790825"/>
            <a:ext cx="4878070" cy="240030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如图 1-2-6 所示，三个不同的形体，在一个投影面上的投影却是相同的。这说明一个投影是不能确定空间形体的形状和结构的，所以建筑工程制图中一般采用三面正投影的方法来表达形体的形状和结构。</a:t>
            </a:r>
          </a:p>
        </p:txBody>
      </p:sp>
      <p:sp>
        <p:nvSpPr>
          <p:cNvPr id="16" name="矩形 15"/>
          <p:cNvSpPr/>
          <p:nvPr>
            <p:custDataLst>
              <p:tags r:id="rId6"/>
            </p:custDataLst>
          </p:nvPr>
        </p:nvSpPr>
        <p:spPr>
          <a:xfrm>
            <a:off x="6085205" y="2696210"/>
            <a:ext cx="5805170" cy="2442210"/>
          </a:xfrm>
          <a:prstGeom prst="rect">
            <a:avLst/>
          </a:prstGeom>
          <a:solidFill>
            <a:schemeClr val="bg1">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ndParaRPr>
          </a:p>
        </p:txBody>
      </p:sp>
      <p:sp>
        <p:nvSpPr>
          <p:cNvPr id="10" name="文本框 9"/>
          <p:cNvSpPr txBox="1"/>
          <p:nvPr>
            <p:custDataLst>
              <p:tags r:id="rId7"/>
            </p:custDataLst>
          </p:nvPr>
        </p:nvSpPr>
        <p:spPr>
          <a:xfrm>
            <a:off x="580757" y="1541383"/>
            <a:ext cx="10566400" cy="624840"/>
          </a:xfrm>
          <a:prstGeom prst="rect">
            <a:avLst/>
          </a:prstGeom>
          <a:noFill/>
        </p:spPr>
        <p:txBody>
          <a:bodyPr wrap="square" lIns="101600" tIns="38100" rIns="63500" bIns="38100" rtlCol="0">
            <a:no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三面投影体系的建立</a:t>
            </a:r>
          </a:p>
        </p:txBody>
      </p:sp>
      <p:pic>
        <p:nvPicPr>
          <p:cNvPr id="3" name="图片 2"/>
          <p:cNvPicPr>
            <a:picLocks noChangeAspect="1"/>
          </p:cNvPicPr>
          <p:nvPr/>
        </p:nvPicPr>
        <p:blipFill>
          <a:blip r:embed="rId9"/>
          <a:stretch>
            <a:fillRect/>
          </a:stretch>
        </p:blipFill>
        <p:spPr>
          <a:xfrm>
            <a:off x="5720080" y="2568575"/>
            <a:ext cx="6062345" cy="2444750"/>
          </a:xfrm>
          <a:prstGeom prst="rect">
            <a:avLst/>
          </a:prstGeom>
        </p:spPr>
      </p:pic>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3963670" y="-3780"/>
            <a:ext cx="8230235" cy="352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p:nvPr/>
        </p:nvPicPr>
        <p:blipFill>
          <a:blip r:embed="rId3"/>
          <a:stretch>
            <a:fillRect/>
          </a:stretch>
        </p:blipFill>
        <p:spPr>
          <a:xfrm>
            <a:off x="3810" y="-3780"/>
            <a:ext cx="3960000" cy="3528000"/>
          </a:xfrm>
          <a:prstGeom prst="rect">
            <a:avLst/>
          </a:prstGeom>
        </p:spPr>
      </p:pic>
      <p:sp>
        <p:nvSpPr>
          <p:cNvPr id="6" name="Rectangle 44"/>
          <p:cNvSpPr>
            <a:spLocks noChangeArrowheads="1"/>
          </p:cNvSpPr>
          <p:nvPr/>
        </p:nvSpPr>
        <p:spPr bwMode="auto">
          <a:xfrm>
            <a:off x="4989195" y="1471930"/>
            <a:ext cx="6238240" cy="57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zh-CN" altLang="en-US" sz="4000" b="1" spc="300" dirty="0">
                <a:solidFill>
                  <a:schemeClr val="bg1"/>
                </a:solidFill>
                <a:effectLst>
                  <a:outerShdw blurRad="38100" dist="38100" dir="2700000" algn="tl">
                    <a:srgbClr val="000000">
                      <a:alpha val="43137"/>
                    </a:srgbClr>
                  </a:outerShdw>
                </a:effectLst>
                <a:uFillTx/>
                <a:latin typeface="Arial" panose="020B0604020202020204" pitchFamily="34" charset="0"/>
                <a:ea typeface="微软雅黑" panose="020B0503020204020204" pitchFamily="34" charset="-122"/>
                <a:sym typeface="+mn-ea"/>
              </a:rPr>
              <a:t>三面投影体系的建立</a:t>
            </a:r>
          </a:p>
        </p:txBody>
      </p:sp>
      <p:sp>
        <p:nvSpPr>
          <p:cNvPr id="10" name="文本框 9"/>
          <p:cNvSpPr txBox="1"/>
          <p:nvPr>
            <p:custDataLst>
              <p:tags r:id="rId1"/>
            </p:custDataLst>
          </p:nvPr>
        </p:nvSpPr>
        <p:spPr>
          <a:xfrm>
            <a:off x="707390" y="4084955"/>
            <a:ext cx="10778490" cy="1553210"/>
          </a:xfrm>
          <a:prstGeom prst="rect">
            <a:avLst/>
          </a:prstGeom>
          <a:noFill/>
        </p:spPr>
        <p:txBody>
          <a:bodyPr wrap="square" lIns="101600" tIns="38100" rIns="76200" bIns="38100" rtlCol="0" anchor="t" anchorCtr="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lvl="0" indent="457200" algn="just" fontAlgn="ctr">
              <a:lnSpc>
                <a:spcPct val="150000"/>
              </a:lnSpc>
              <a:spcBef>
                <a:spcPts val="600"/>
              </a:spcBef>
              <a:spcAft>
                <a:spcPts val="0"/>
              </a:spcAft>
              <a:buSzPct val="100000"/>
              <a:buFont typeface="Wingdings" panose="05000000000000000000" charset="0"/>
              <a:buNone/>
              <a:extLst>
                <a:ext uri="{35155182-B16C-46BC-9424-99874614C6A1}">
                  <wpsdc:indentchars xmlns="" xmlns:wpsdc="http://www.wps.cn/officeDocument/2017/drawingmlCustomData" val="200" checksum="1519747147"/>
                </a:ext>
              </a:extLst>
            </a:pPr>
            <a:r>
              <a:rPr lang="zh-CN" altLang="en-US" sz="1600" dirty="0">
                <a:solidFill>
                  <a:sysClr val="window" lastClr="FFFFFF">
                    <a:lumMod val="50000"/>
                  </a:sysClr>
                </a:solidFill>
                <a:latin typeface="Arial" panose="020B0604020202020204" pitchFamily="34" charset="0"/>
              </a:rPr>
              <a:t>我们采用三个互相垂直的平面作为投影面，如图1-2-7所示，构成三面投影体系。水平位置的平面称作水平投影面，用字母</a:t>
            </a:r>
            <a:r>
              <a:rPr lang="zh-CN" altLang="en-US" sz="1600" i="1" dirty="0">
                <a:solidFill>
                  <a:sysClr val="window" lastClr="FFFFFF">
                    <a:lumMod val="50000"/>
                  </a:sysClr>
                </a:solidFill>
                <a:latin typeface="Arial" panose="020B0604020202020204" pitchFamily="34" charset="0"/>
              </a:rPr>
              <a:t>H</a:t>
            </a:r>
            <a:r>
              <a:rPr lang="zh-CN" altLang="en-US" sz="1600" dirty="0">
                <a:solidFill>
                  <a:sysClr val="window" lastClr="FFFFFF">
                    <a:lumMod val="50000"/>
                  </a:sysClr>
                </a:solidFill>
                <a:latin typeface="Arial" panose="020B0604020202020204" pitchFamily="34" charset="0"/>
              </a:rPr>
              <a:t>表示（简称</a:t>
            </a:r>
            <a:r>
              <a:rPr lang="zh-CN" altLang="en-US" sz="1600" i="1" dirty="0">
                <a:solidFill>
                  <a:sysClr val="window" lastClr="FFFFFF">
                    <a:lumMod val="50000"/>
                  </a:sysClr>
                </a:solidFill>
                <a:latin typeface="Arial" panose="020B0604020202020204" pitchFamily="34" charset="0"/>
              </a:rPr>
              <a:t>H</a:t>
            </a:r>
            <a:r>
              <a:rPr lang="zh-CN" altLang="en-US" sz="1600" dirty="0">
                <a:solidFill>
                  <a:sysClr val="window" lastClr="FFFFFF">
                    <a:lumMod val="50000"/>
                  </a:sysClr>
                </a:solidFill>
                <a:latin typeface="Arial" panose="020B0604020202020204" pitchFamily="34" charset="0"/>
              </a:rPr>
              <a:t>面）；正对方向的平面称作正立投影面，用字母</a:t>
            </a:r>
            <a:r>
              <a:rPr lang="zh-CN" altLang="en-US" sz="1600" i="1" dirty="0">
                <a:solidFill>
                  <a:sysClr val="window" lastClr="FFFFFF">
                    <a:lumMod val="50000"/>
                  </a:sysClr>
                </a:solidFill>
                <a:latin typeface="Arial" panose="020B0604020202020204" pitchFamily="34" charset="0"/>
              </a:rPr>
              <a:t>V</a:t>
            </a:r>
            <a:r>
              <a:rPr lang="zh-CN" altLang="en-US" sz="1600" dirty="0">
                <a:solidFill>
                  <a:sysClr val="window" lastClr="FFFFFF">
                    <a:lumMod val="50000"/>
                  </a:sysClr>
                </a:solidFill>
                <a:latin typeface="Arial" panose="020B0604020202020204" pitchFamily="34" charset="0"/>
              </a:rPr>
              <a:t>表示（简称</a:t>
            </a:r>
            <a:r>
              <a:rPr lang="zh-CN" altLang="en-US" sz="1600" i="1" dirty="0">
                <a:solidFill>
                  <a:sysClr val="window" lastClr="FFFFFF">
                    <a:lumMod val="50000"/>
                  </a:sysClr>
                </a:solidFill>
                <a:latin typeface="Arial" panose="020B0604020202020204" pitchFamily="34" charset="0"/>
              </a:rPr>
              <a:t>V</a:t>
            </a:r>
            <a:r>
              <a:rPr lang="zh-CN" altLang="en-US" sz="1600" dirty="0">
                <a:solidFill>
                  <a:sysClr val="window" lastClr="FFFFFF">
                    <a:lumMod val="50000"/>
                  </a:sysClr>
                </a:solidFill>
                <a:latin typeface="Arial" panose="020B0604020202020204" pitchFamily="34" charset="0"/>
              </a:rPr>
              <a:t>面）；位于右侧与</a:t>
            </a:r>
            <a:r>
              <a:rPr lang="zh-CN" altLang="en-US" sz="1600" i="1" dirty="0">
                <a:solidFill>
                  <a:sysClr val="window" lastClr="FFFFFF">
                    <a:lumMod val="50000"/>
                  </a:sysClr>
                </a:solidFill>
                <a:latin typeface="Arial" panose="020B0604020202020204" pitchFamily="34" charset="0"/>
              </a:rPr>
              <a:t>H</a:t>
            </a:r>
            <a:r>
              <a:rPr lang="zh-CN" altLang="en-US" sz="1600" dirty="0">
                <a:solidFill>
                  <a:sysClr val="window" lastClr="FFFFFF">
                    <a:lumMod val="50000"/>
                  </a:sysClr>
                </a:solidFill>
                <a:latin typeface="Arial" panose="020B0604020202020204" pitchFamily="34" charset="0"/>
              </a:rPr>
              <a:t>、</a:t>
            </a:r>
            <a:r>
              <a:rPr lang="zh-CN" altLang="en-US" sz="1600" i="1" dirty="0">
                <a:solidFill>
                  <a:sysClr val="window" lastClr="FFFFFF">
                    <a:lumMod val="50000"/>
                  </a:sysClr>
                </a:solidFill>
                <a:latin typeface="Arial" panose="020B0604020202020204" pitchFamily="34" charset="0"/>
              </a:rPr>
              <a:t>V</a:t>
            </a:r>
            <a:r>
              <a:rPr lang="zh-CN" altLang="en-US" sz="1600" dirty="0">
                <a:solidFill>
                  <a:sysClr val="window" lastClr="FFFFFF">
                    <a:lumMod val="50000"/>
                  </a:sysClr>
                </a:solidFill>
                <a:latin typeface="Arial" panose="020B0604020202020204" pitchFamily="34" charset="0"/>
              </a:rPr>
              <a:t>面均垂直的平面称作侧立投影面，用字母</a:t>
            </a:r>
            <a:r>
              <a:rPr lang="zh-CN" altLang="en-US" sz="1600" i="1" dirty="0">
                <a:solidFill>
                  <a:sysClr val="window" lastClr="FFFFFF">
                    <a:lumMod val="50000"/>
                  </a:sysClr>
                </a:solidFill>
                <a:latin typeface="Arial" panose="020B0604020202020204" pitchFamily="34" charset="0"/>
              </a:rPr>
              <a:t>W</a:t>
            </a:r>
            <a:r>
              <a:rPr lang="zh-CN" altLang="en-US" sz="1600" dirty="0">
                <a:solidFill>
                  <a:sysClr val="window" lastClr="FFFFFF">
                    <a:lumMod val="50000"/>
                  </a:sysClr>
                </a:solidFill>
                <a:latin typeface="Arial" panose="020B0604020202020204" pitchFamily="34" charset="0"/>
              </a:rPr>
              <a:t>表示（简称</a:t>
            </a:r>
            <a:r>
              <a:rPr lang="zh-CN" altLang="en-US" sz="1600" i="1" dirty="0">
                <a:solidFill>
                  <a:sysClr val="window" lastClr="FFFFFF">
                    <a:lumMod val="50000"/>
                  </a:sysClr>
                </a:solidFill>
                <a:latin typeface="Arial" panose="020B0604020202020204" pitchFamily="34" charset="0"/>
              </a:rPr>
              <a:t>W</a:t>
            </a:r>
            <a:r>
              <a:rPr lang="zh-CN" altLang="en-US" sz="1600" dirty="0">
                <a:solidFill>
                  <a:sysClr val="window" lastClr="FFFFFF">
                    <a:lumMod val="50000"/>
                  </a:sysClr>
                </a:solidFill>
                <a:latin typeface="Arial" panose="020B0604020202020204" pitchFamily="34" charset="0"/>
              </a:rPr>
              <a:t>面）。</a:t>
            </a:r>
            <a:r>
              <a:rPr lang="zh-CN" altLang="en-US" sz="1600" i="1" dirty="0">
                <a:solidFill>
                  <a:sysClr val="window" lastClr="FFFFFF">
                    <a:lumMod val="50000"/>
                  </a:sysClr>
                </a:solidFill>
                <a:latin typeface="Arial" panose="020B0604020202020204" pitchFamily="34" charset="0"/>
              </a:rPr>
              <a:t>H</a:t>
            </a:r>
            <a:r>
              <a:rPr lang="zh-CN" altLang="en-US" sz="1600" dirty="0">
                <a:solidFill>
                  <a:sysClr val="window" lastClr="FFFFFF">
                    <a:lumMod val="50000"/>
                  </a:sysClr>
                </a:solidFill>
                <a:latin typeface="Arial" panose="020B0604020202020204" pitchFamily="34" charset="0"/>
              </a:rPr>
              <a:t>面与</a:t>
            </a:r>
            <a:r>
              <a:rPr lang="zh-CN" altLang="en-US" sz="1600" i="1" dirty="0">
                <a:solidFill>
                  <a:sysClr val="window" lastClr="FFFFFF">
                    <a:lumMod val="50000"/>
                  </a:sysClr>
                </a:solidFill>
                <a:latin typeface="Arial" panose="020B0604020202020204" pitchFamily="34" charset="0"/>
              </a:rPr>
              <a:t>V</a:t>
            </a:r>
            <a:r>
              <a:rPr lang="zh-CN" altLang="en-US" sz="1600" dirty="0">
                <a:solidFill>
                  <a:sysClr val="window" lastClr="FFFFFF">
                    <a:lumMod val="50000"/>
                  </a:sysClr>
                </a:solidFill>
                <a:latin typeface="Arial" panose="020B0604020202020204" pitchFamily="34" charset="0"/>
              </a:rPr>
              <a:t>面相交构成</a:t>
            </a:r>
            <a:r>
              <a:rPr lang="zh-CN" altLang="en-US" sz="1600" i="1" dirty="0">
                <a:solidFill>
                  <a:sysClr val="window" lastClr="FFFFFF">
                    <a:lumMod val="50000"/>
                  </a:sysClr>
                </a:solidFill>
                <a:latin typeface="Arial" panose="020B0604020202020204" pitchFamily="34" charset="0"/>
              </a:rPr>
              <a:t>OX</a:t>
            </a:r>
            <a:r>
              <a:rPr lang="zh-CN" altLang="en-US" sz="1600" dirty="0">
                <a:solidFill>
                  <a:sysClr val="window" lastClr="FFFFFF">
                    <a:lumMod val="50000"/>
                  </a:sysClr>
                </a:solidFill>
                <a:latin typeface="Arial" panose="020B0604020202020204" pitchFamily="34" charset="0"/>
              </a:rPr>
              <a:t> 轴；</a:t>
            </a:r>
            <a:r>
              <a:rPr lang="zh-CN" altLang="en-US" sz="1600" i="1" dirty="0">
                <a:solidFill>
                  <a:sysClr val="window" lastClr="FFFFFF">
                    <a:lumMod val="50000"/>
                  </a:sysClr>
                </a:solidFill>
                <a:latin typeface="Arial" panose="020B0604020202020204" pitchFamily="34" charset="0"/>
              </a:rPr>
              <a:t>H</a:t>
            </a:r>
            <a:r>
              <a:rPr lang="zh-CN" altLang="en-US" sz="1600" dirty="0">
                <a:solidFill>
                  <a:sysClr val="window" lastClr="FFFFFF">
                    <a:lumMod val="50000"/>
                  </a:sysClr>
                </a:solidFill>
                <a:latin typeface="Arial" panose="020B0604020202020204" pitchFamily="34" charset="0"/>
              </a:rPr>
              <a:t> 面与 </a:t>
            </a:r>
            <a:r>
              <a:rPr lang="zh-CN" altLang="en-US" sz="1600" i="1" dirty="0">
                <a:solidFill>
                  <a:sysClr val="window" lastClr="FFFFFF">
                    <a:lumMod val="50000"/>
                  </a:sysClr>
                </a:solidFill>
                <a:latin typeface="Arial" panose="020B0604020202020204" pitchFamily="34" charset="0"/>
              </a:rPr>
              <a:t>W</a:t>
            </a:r>
            <a:r>
              <a:rPr lang="zh-CN" altLang="en-US" sz="1600" dirty="0">
                <a:solidFill>
                  <a:sysClr val="window" lastClr="FFFFFF">
                    <a:lumMod val="50000"/>
                  </a:sysClr>
                </a:solidFill>
                <a:latin typeface="Arial" panose="020B0604020202020204" pitchFamily="34" charset="0"/>
              </a:rPr>
              <a:t> 面相交构成</a:t>
            </a:r>
            <a:r>
              <a:rPr lang="zh-CN" altLang="en-US" sz="1600" i="1" dirty="0">
                <a:solidFill>
                  <a:sysClr val="window" lastClr="FFFFFF">
                    <a:lumMod val="50000"/>
                  </a:sysClr>
                </a:solidFill>
                <a:latin typeface="Arial" panose="020B0604020202020204" pitchFamily="34" charset="0"/>
              </a:rPr>
              <a:t>OY</a:t>
            </a:r>
            <a:r>
              <a:rPr lang="zh-CN" altLang="en-US" sz="1600" dirty="0">
                <a:solidFill>
                  <a:sysClr val="window" lastClr="FFFFFF">
                    <a:lumMod val="50000"/>
                  </a:sysClr>
                </a:solidFill>
                <a:latin typeface="Arial" panose="020B0604020202020204" pitchFamily="34" charset="0"/>
              </a:rPr>
              <a:t> 轴；</a:t>
            </a:r>
            <a:r>
              <a:rPr lang="zh-CN" altLang="en-US" sz="1600" i="1" dirty="0">
                <a:solidFill>
                  <a:sysClr val="window" lastClr="FFFFFF">
                    <a:lumMod val="50000"/>
                  </a:sysClr>
                </a:solidFill>
                <a:latin typeface="Arial" panose="020B0604020202020204" pitchFamily="34" charset="0"/>
              </a:rPr>
              <a:t>V</a:t>
            </a:r>
            <a:r>
              <a:rPr lang="zh-CN" altLang="en-US" sz="1600" dirty="0">
                <a:solidFill>
                  <a:sysClr val="window" lastClr="FFFFFF">
                    <a:lumMod val="50000"/>
                  </a:sysClr>
                </a:solidFill>
                <a:latin typeface="Arial" panose="020B0604020202020204" pitchFamily="34" charset="0"/>
              </a:rPr>
              <a:t> 面与 </a:t>
            </a:r>
            <a:r>
              <a:rPr lang="zh-CN" altLang="en-US" sz="1600" i="1" dirty="0">
                <a:solidFill>
                  <a:sysClr val="window" lastClr="FFFFFF">
                    <a:lumMod val="50000"/>
                  </a:sysClr>
                </a:solidFill>
                <a:latin typeface="Arial" panose="020B0604020202020204" pitchFamily="34" charset="0"/>
              </a:rPr>
              <a:t>W </a:t>
            </a:r>
            <a:r>
              <a:rPr lang="zh-CN" altLang="en-US" sz="1600" dirty="0">
                <a:solidFill>
                  <a:sysClr val="window" lastClr="FFFFFF">
                    <a:lumMod val="50000"/>
                  </a:sysClr>
                </a:solidFill>
                <a:latin typeface="Arial" panose="020B0604020202020204" pitchFamily="34" charset="0"/>
              </a:rPr>
              <a:t>面相交构成</a:t>
            </a:r>
            <a:r>
              <a:rPr lang="zh-CN" altLang="en-US" sz="1600" i="1" dirty="0">
                <a:solidFill>
                  <a:sysClr val="window" lastClr="FFFFFF">
                    <a:lumMod val="50000"/>
                  </a:sysClr>
                </a:solidFill>
                <a:latin typeface="Arial" panose="020B0604020202020204" pitchFamily="34" charset="0"/>
              </a:rPr>
              <a:t> OZ </a:t>
            </a:r>
            <a:r>
              <a:rPr lang="zh-CN" altLang="en-US" sz="1600" dirty="0">
                <a:solidFill>
                  <a:sysClr val="window" lastClr="FFFFFF">
                    <a:lumMod val="50000"/>
                  </a:sysClr>
                </a:solidFill>
                <a:latin typeface="Arial" panose="020B0604020202020204" pitchFamily="34" charset="0"/>
              </a:rPr>
              <a:t>轴。三个投影轴的交点</a:t>
            </a:r>
            <a:r>
              <a:rPr lang="zh-CN" altLang="en-US" sz="1600" i="1" dirty="0">
                <a:solidFill>
                  <a:sysClr val="window" lastClr="FFFFFF">
                    <a:lumMod val="50000"/>
                  </a:sysClr>
                </a:solidFill>
                <a:latin typeface="Arial" panose="020B0604020202020204" pitchFamily="34" charset="0"/>
              </a:rPr>
              <a:t>O</a:t>
            </a:r>
            <a:r>
              <a:rPr lang="zh-CN" altLang="en-US" sz="1600" dirty="0">
                <a:solidFill>
                  <a:sysClr val="window" lastClr="FFFFFF">
                    <a:lumMod val="50000"/>
                  </a:sysClr>
                </a:solidFill>
                <a:latin typeface="Arial" panose="020B0604020202020204" pitchFamily="34" charset="0"/>
              </a:rPr>
              <a:t>称作原点。</a:t>
            </a:r>
          </a:p>
        </p:txBody>
      </p:sp>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2"/>
            </p:custDataLst>
          </p:nvPr>
        </p:nvSpPr>
        <p:spPr>
          <a:xfrm>
            <a:off x="8424545" y="2089785"/>
            <a:ext cx="3780000" cy="3456000"/>
          </a:xfrm>
          <a:custGeom>
            <a:avLst/>
            <a:gdLst>
              <a:gd name="connsiteX0" fmla="*/ 0 w 6166008"/>
              <a:gd name="connsiteY0" fmla="*/ 0 h 3383281"/>
              <a:gd name="connsiteX1" fmla="*/ 6166008 w 6166008"/>
              <a:gd name="connsiteY1" fmla="*/ 0 h 3383281"/>
              <a:gd name="connsiteX2" fmla="*/ 6166008 w 6166008"/>
              <a:gd name="connsiteY2" fmla="*/ 3383281 h 3383281"/>
              <a:gd name="connsiteX3" fmla="*/ 0 w 6166008"/>
              <a:gd name="connsiteY3" fmla="*/ 3383281 h 3383281"/>
            </a:gdLst>
            <a:ahLst/>
            <a:cxnLst>
              <a:cxn ang="0">
                <a:pos x="connsiteX0" y="connsiteY0"/>
              </a:cxn>
              <a:cxn ang="0">
                <a:pos x="connsiteX1" y="connsiteY1"/>
              </a:cxn>
              <a:cxn ang="0">
                <a:pos x="connsiteX2" y="connsiteY2"/>
              </a:cxn>
              <a:cxn ang="0">
                <a:pos x="connsiteX3" y="connsiteY3"/>
              </a:cxn>
            </a:cxnLst>
            <a:rect l="l" t="t" r="r" b="b"/>
            <a:pathLst>
              <a:path w="6166008" h="3383281">
                <a:moveTo>
                  <a:pt x="0" y="0"/>
                </a:moveTo>
                <a:lnTo>
                  <a:pt x="6166008" y="0"/>
                </a:lnTo>
                <a:lnTo>
                  <a:pt x="6166008" y="3383281"/>
                </a:lnTo>
                <a:lnTo>
                  <a:pt x="0" y="3383281"/>
                </a:lnTo>
                <a:close/>
              </a:path>
            </a:pathLst>
          </a:custGeom>
          <a:solidFill>
            <a:srgbClr val="F3901B"/>
          </a:solidFill>
          <a:ln w="12700">
            <a:miter lim="400000"/>
          </a:ln>
        </p:spPr>
        <p:txBody>
          <a:bodyPr wrap="square" tIns="45720" bIns="45720" anchor="ctr">
            <a:noAutofit/>
          </a:bodyPr>
          <a:lstStyle/>
          <a:p>
            <a:pPr algn="ctr">
              <a:defRPr>
                <a:solidFill>
                  <a:srgbClr val="FFFFFF"/>
                </a:solidFill>
              </a:defRPr>
            </a:pPr>
            <a:endParaRPr sz="900"/>
          </a:p>
        </p:txBody>
      </p:sp>
      <p:sp>
        <p:nvSpPr>
          <p:cNvPr id="940" name="Shopping carts are abandoned right before the transaction its completed. Suitable for all categories For every 6 emails received, we get 3 Phone calls. Suitable for all any  kind categories of business and personal presentation, Suitable for all categories business and personal presentation."/>
          <p:cNvSpPr txBox="1"/>
          <p:nvPr>
            <p:custDataLst>
              <p:tags r:id="rId3"/>
            </p:custDataLst>
          </p:nvPr>
        </p:nvSpPr>
        <p:spPr>
          <a:xfrm>
            <a:off x="8634095" y="2294890"/>
            <a:ext cx="3204000" cy="3046095"/>
          </a:xfrm>
          <a:prstGeom prst="rect">
            <a:avLst/>
          </a:prstGeom>
          <a:ln w="25400">
            <a:miter lim="400000"/>
          </a:ln>
        </p:spPr>
        <p:txBody>
          <a:bodyPr wrap="square" tIns="45720" bIns="45720" anchor="ctr" anchorCtr="0">
            <a:spAutoFit/>
          </a:bodyPr>
          <a:lstStyle/>
          <a:p>
            <a:pPr indent="444500" algn="just" fontAlgn="auto">
              <a:lnSpc>
                <a:spcPct val="150000"/>
              </a:lnSpc>
              <a:extLst>
                <a:ext uri="{35155182-B16C-46BC-9424-99874614C6A1}">
                  <wpsdc:indentchars xmlns="" xmlns:wpsdc="http://www.wps.cn/officeDocument/2017/drawingmlCustomData" val="200" checksum="909944644"/>
                </a:ext>
              </a:extLst>
            </a:pPr>
            <a:r>
              <a:rPr lang="zh-CN" altLang="en-US" sz="1600" b="1" spc="150" dirty="0">
                <a:solidFill>
                  <a:sysClr val="window" lastClr="FFFFFF">
                    <a:lumMod val="95000"/>
                  </a:sysClr>
                </a:solidFill>
                <a:latin typeface="Arial" panose="020B0604020202020204" pitchFamily="34" charset="0"/>
                <a:ea typeface="微软雅黑" panose="020B0503020204020204" pitchFamily="34" charset="-122"/>
              </a:rPr>
              <a:t>形体靠近观察者的一面称为前面，反之称为后面；同理可以定出形体的左面、右面、上面、下面。用三组分别垂直于三个投影面的投射线对形体进行投影，就得到了形体在三个投影面上的投影。</a:t>
            </a:r>
          </a:p>
        </p:txBody>
      </p:sp>
      <p:sp>
        <p:nvSpPr>
          <p:cNvPr id="943" name="Our Vision"/>
          <p:cNvSpPr txBox="1">
            <a:spLocks noGrp="1"/>
          </p:cNvSpPr>
          <p:nvPr>
            <p:custDataLst>
              <p:tags r:id="rId4"/>
            </p:custDataLst>
          </p:nvPr>
        </p:nvSpPr>
        <p:spPr>
          <a:xfrm>
            <a:off x="3702000" y="467978"/>
            <a:ext cx="4788000" cy="868886"/>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800" kern="1200">
                <a:solidFill>
                  <a:srgbClr val="000000"/>
                </a:solidFill>
                <a:latin typeface="Lato Bold"/>
                <a:ea typeface="Lato Bold"/>
                <a:cs typeface="Lato Bold"/>
                <a:sym typeface="Lato Bold"/>
              </a:defRPr>
            </a:lvl1pPr>
          </a:lstStyle>
          <a:p>
            <a:r>
              <a:rPr lang="zh-CN" altLang="en-US" sz="3200" b="1" spc="300" dirty="0">
                <a:solidFill>
                  <a:srgbClr val="000000">
                    <a:lumMod val="75000"/>
                    <a:lumOff val="25000"/>
                  </a:srgbClr>
                </a:solidFill>
                <a:latin typeface="Arial" panose="020B0604020202020204" pitchFamily="34" charset="0"/>
                <a:ea typeface="微软雅黑" panose="020B0503020204020204" pitchFamily="34" charset="-122"/>
                <a:cs typeface="HanWangZonYi" panose="02000500000000000000" charset="-120"/>
                <a:sym typeface="HanWangZonYi" panose="02000500000000000000" charset="-120"/>
              </a:rPr>
              <a:t>三面正投影的形成与展开</a:t>
            </a:r>
          </a:p>
        </p:txBody>
      </p:sp>
      <p:sp>
        <p:nvSpPr>
          <p:cNvPr id="4" name="文本框 3"/>
          <p:cNvSpPr txBox="1"/>
          <p:nvPr>
            <p:custDataLst>
              <p:tags r:id="rId5"/>
            </p:custDataLst>
          </p:nvPr>
        </p:nvSpPr>
        <p:spPr>
          <a:xfrm>
            <a:off x="1757045" y="1320165"/>
            <a:ext cx="8698230" cy="337185"/>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Arial" panose="020B0604020202020204" pitchFamily="34" charset="0"/>
                <a:ea typeface="微软雅黑" panose="020B0503020204020204" pitchFamily="34" charset="-122"/>
              </a:rPr>
              <a:t>我们将形体置于三面投影体系中，并置于观察者和投影面之间，如图</a:t>
            </a:r>
            <a:r>
              <a:rPr lang="en-US" altLang="zh-CN" sz="1600" dirty="0">
                <a:solidFill>
                  <a:schemeClr val="tx1">
                    <a:lumMod val="85000"/>
                    <a:lumOff val="15000"/>
                  </a:schemeClr>
                </a:solidFill>
                <a:latin typeface="Arial" panose="020B0604020202020204" pitchFamily="34" charset="0"/>
                <a:ea typeface="微软雅黑" panose="020B0503020204020204" pitchFamily="34" charset="-122"/>
              </a:rPr>
              <a:t>1-</a:t>
            </a:r>
            <a:r>
              <a:rPr lang="zh-CN" altLang="en-US" sz="1600" dirty="0">
                <a:solidFill>
                  <a:schemeClr val="tx1">
                    <a:lumMod val="85000"/>
                    <a:lumOff val="15000"/>
                  </a:schemeClr>
                </a:solidFill>
                <a:latin typeface="Arial" panose="020B0604020202020204" pitchFamily="34" charset="0"/>
                <a:ea typeface="微软雅黑" panose="020B0503020204020204" pitchFamily="34" charset="-122"/>
              </a:rPr>
              <a:t>2-8所示。</a:t>
            </a:r>
          </a:p>
        </p:txBody>
      </p:sp>
      <p:sp>
        <p:nvSpPr>
          <p:cNvPr id="6" name="文本框 5"/>
          <p:cNvSpPr txBox="1"/>
          <p:nvPr>
            <p:custDataLst>
              <p:tags r:id="rId6"/>
            </p:custDataLst>
          </p:nvPr>
        </p:nvSpPr>
        <p:spPr>
          <a:xfrm>
            <a:off x="1746885" y="5752465"/>
            <a:ext cx="8698230" cy="829945"/>
          </a:xfrm>
          <a:prstGeom prst="rect">
            <a:avLst/>
          </a:prstGeom>
          <a:noFill/>
        </p:spPr>
        <p:txBody>
          <a:bodyPr wrap="square" rtlCol="0">
            <a:spAutoFit/>
          </a:bodyPr>
          <a:lstStyle/>
          <a:p>
            <a:pPr algn="ctr">
              <a:lnSpc>
                <a:spcPct val="150000"/>
              </a:lnSpc>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rPr>
              <a:t>如图</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rPr>
              <a:t>1-</a:t>
            </a: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rPr>
              <a:t>2-8所示，在</a:t>
            </a:r>
            <a:r>
              <a:rPr lang="zh-CN" altLang="en-US" sz="1600" b="1" i="1" dirty="0">
                <a:solidFill>
                  <a:schemeClr val="tx1">
                    <a:lumMod val="85000"/>
                    <a:lumOff val="15000"/>
                  </a:schemeClr>
                </a:solidFill>
                <a:latin typeface="Arial" panose="020B0604020202020204" pitchFamily="34" charset="0"/>
                <a:ea typeface="微软雅黑" panose="020B0503020204020204" pitchFamily="34" charset="-122"/>
              </a:rPr>
              <a:t>H</a:t>
            </a: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rPr>
              <a:t>面上的投影称为水平投影图，简称</a:t>
            </a:r>
            <a:r>
              <a:rPr lang="zh-CN" altLang="en-US" sz="1600" b="1" i="1" dirty="0">
                <a:solidFill>
                  <a:schemeClr val="tx1">
                    <a:lumMod val="85000"/>
                    <a:lumOff val="15000"/>
                  </a:schemeClr>
                </a:solidFill>
                <a:latin typeface="Arial" panose="020B0604020202020204" pitchFamily="34" charset="0"/>
                <a:ea typeface="微软雅黑" panose="020B0503020204020204" pitchFamily="34" charset="-122"/>
              </a:rPr>
              <a:t>H</a:t>
            </a: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rPr>
              <a:t>面投影；在</a:t>
            </a:r>
            <a:r>
              <a:rPr lang="zh-CN" altLang="en-US" sz="1600" b="1" i="1" dirty="0">
                <a:solidFill>
                  <a:schemeClr val="tx1">
                    <a:lumMod val="85000"/>
                    <a:lumOff val="15000"/>
                  </a:schemeClr>
                </a:solidFill>
                <a:latin typeface="Arial" panose="020B0604020202020204" pitchFamily="34" charset="0"/>
                <a:ea typeface="微软雅黑" panose="020B0503020204020204" pitchFamily="34" charset="-122"/>
              </a:rPr>
              <a:t>V</a:t>
            </a: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rPr>
              <a:t>面上的投影称为立面投影图，简称</a:t>
            </a:r>
            <a:r>
              <a:rPr lang="zh-CN" altLang="en-US" sz="1600" b="1" i="1" dirty="0">
                <a:solidFill>
                  <a:schemeClr val="tx1">
                    <a:lumMod val="85000"/>
                    <a:lumOff val="15000"/>
                  </a:schemeClr>
                </a:solidFill>
                <a:latin typeface="Arial" panose="020B0604020202020204" pitchFamily="34" charset="0"/>
                <a:ea typeface="微软雅黑" panose="020B0503020204020204" pitchFamily="34" charset="-122"/>
              </a:rPr>
              <a:t>V</a:t>
            </a: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rPr>
              <a:t>面投影；在</a:t>
            </a:r>
            <a:r>
              <a:rPr lang="zh-CN" altLang="en-US" sz="1600" b="1" i="1" dirty="0">
                <a:solidFill>
                  <a:schemeClr val="tx1">
                    <a:lumMod val="85000"/>
                    <a:lumOff val="15000"/>
                  </a:schemeClr>
                </a:solidFill>
                <a:latin typeface="Arial" panose="020B0604020202020204" pitchFamily="34" charset="0"/>
                <a:ea typeface="微软雅黑" panose="020B0503020204020204" pitchFamily="34" charset="-122"/>
              </a:rPr>
              <a:t>W</a:t>
            </a: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rPr>
              <a:t>面上的投影称为侧面投影图，简称</a:t>
            </a:r>
            <a:r>
              <a:rPr lang="zh-CN" altLang="en-US" sz="1600" b="1" i="1" dirty="0">
                <a:solidFill>
                  <a:schemeClr val="tx1">
                    <a:lumMod val="85000"/>
                    <a:lumOff val="15000"/>
                  </a:schemeClr>
                </a:solidFill>
                <a:latin typeface="Arial" panose="020B0604020202020204" pitchFamily="34" charset="0"/>
                <a:ea typeface="微软雅黑" panose="020B0503020204020204" pitchFamily="34" charset="-122"/>
              </a:rPr>
              <a:t>W</a:t>
            </a: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rPr>
              <a:t>面投影。</a:t>
            </a:r>
          </a:p>
        </p:txBody>
      </p:sp>
      <p:pic>
        <p:nvPicPr>
          <p:cNvPr id="2" name="图片 1"/>
          <p:cNvPicPr/>
          <p:nvPr/>
        </p:nvPicPr>
        <p:blipFill>
          <a:blip r:embed="rId8"/>
          <a:stretch>
            <a:fillRect/>
          </a:stretch>
        </p:blipFill>
        <p:spPr>
          <a:xfrm>
            <a:off x="0" y="2089785"/>
            <a:ext cx="8424000" cy="3456000"/>
          </a:xfrm>
          <a:prstGeom prst="rect">
            <a:avLst/>
          </a:prstGeom>
        </p:spPr>
      </p:pic>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0" y="0"/>
            <a:ext cx="12192000" cy="6858000"/>
          </a:xfrm>
          <a:prstGeom prst="rect">
            <a:avLst/>
          </a:prstGeom>
          <a:solidFill>
            <a:srgbClr val="92D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pic>
        <p:nvPicPr>
          <p:cNvPr id="3" name="图片 2"/>
          <p:cNvPicPr>
            <a:picLocks noChangeAspect="1"/>
          </p:cNvPicPr>
          <p:nvPr/>
        </p:nvPicPr>
        <p:blipFill>
          <a:blip r:embed="rId8"/>
          <a:stretch>
            <a:fillRect/>
          </a:stretch>
        </p:blipFill>
        <p:spPr>
          <a:xfrm>
            <a:off x="224790" y="294005"/>
            <a:ext cx="7571740" cy="6269990"/>
          </a:xfrm>
          <a:prstGeom prst="rect">
            <a:avLst/>
          </a:prstGeom>
        </p:spPr>
      </p:pic>
      <p:sp>
        <p:nvSpPr>
          <p:cNvPr id="872" name="形状"/>
          <p:cNvSpPr/>
          <p:nvPr>
            <p:custDataLst>
              <p:tags r:id="rId3"/>
            </p:custDataLst>
          </p:nvPr>
        </p:nvSpPr>
        <p:spPr>
          <a:xfrm>
            <a:off x="7522210" y="943610"/>
            <a:ext cx="4274820" cy="49587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lnTo>
                  <a:pt x="0" y="4023"/>
                </a:lnTo>
                <a:lnTo>
                  <a:pt x="1253" y="3049"/>
                </a:lnTo>
                <a:lnTo>
                  <a:pt x="0" y="2075"/>
                </a:lnTo>
                <a:close/>
              </a:path>
            </a:pathLst>
          </a:custGeom>
          <a:solidFill>
            <a:srgbClr val="00B050"/>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defRPr>
                <a:solidFill>
                  <a:srgbClr val="FFFFFF"/>
                </a:solidFill>
              </a:defRPr>
            </a:pPr>
            <a:endParaRPr kumimoji="0"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873" name="YOUR…"/>
          <p:cNvSpPr txBox="1"/>
          <p:nvPr>
            <p:custDataLst>
              <p:tags r:id="rId4"/>
            </p:custDataLst>
          </p:nvPr>
        </p:nvSpPr>
        <p:spPr>
          <a:xfrm>
            <a:off x="7865745" y="1559560"/>
            <a:ext cx="3338830" cy="1198880"/>
          </a:xfrm>
          <a:prstGeom prst="rect">
            <a:avLst/>
          </a:prstGeom>
          <a:ln w="12700">
            <a:miter lim="400000"/>
          </a:ln>
        </p:spPr>
        <p:txBody>
          <a:bodyPr wrap="square" lIns="45719" rIns="45719">
            <a:spAutoFit/>
          </a:bodyPr>
          <a:lstStyle/>
          <a:p>
            <a:pPr marL="0" marR="0" lvl="0" indent="0" algn="l" defTabSz="914400" rtl="0" eaLnBrk="1" fontAlgn="auto" latinLnBrk="0" hangingPunct="1">
              <a:lnSpc>
                <a:spcPct val="100000"/>
              </a:lnSpc>
              <a:spcBef>
                <a:spcPts val="0"/>
              </a:spcBef>
              <a:spcAft>
                <a:spcPts val="0"/>
              </a:spcAft>
              <a:buClrTx/>
              <a:buSzTx/>
              <a:buFontTx/>
              <a:buNone/>
              <a:defRPr sz="2800">
                <a:solidFill>
                  <a:srgbClr val="FFFFFF"/>
                </a:solidFill>
                <a:latin typeface="Arial" panose="020B0604020202020204" pitchFamily="34" charset="0"/>
                <a:ea typeface="微软雅黑" panose="020B0503020204020204" pitchFamily="34" charset="-122"/>
                <a:cs typeface="+mn-ea"/>
                <a:sym typeface="Helvetica" panose="020B0604020202030204"/>
              </a:defRPr>
            </a:pPr>
            <a:r>
              <a:rPr kumimoji="0" lang="zh-CN" altLang="en-US" sz="3600" b="1" i="0" u="none" strike="noStrike" kern="1200" cap="none" spc="15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三面投影图的投影关系</a:t>
            </a:r>
          </a:p>
        </p:txBody>
      </p:sp>
      <p:sp>
        <p:nvSpPr>
          <p:cNvPr id="874" name="Far far away, behind the word mountains, far from the countries Vokalia and Consonantia, there live the blind texts. Separated they live in Bookmarksgrove right at the coast of the Semantics, a large language ocean.…"/>
          <p:cNvSpPr txBox="1"/>
          <p:nvPr>
            <p:custDataLst>
              <p:tags r:id="rId5"/>
            </p:custDataLst>
          </p:nvPr>
        </p:nvSpPr>
        <p:spPr>
          <a:xfrm>
            <a:off x="7865745" y="2758440"/>
            <a:ext cx="3507105" cy="2916000"/>
          </a:xfrm>
          <a:prstGeom prst="rect">
            <a:avLst/>
          </a:prstGeom>
          <a:ln w="12700">
            <a:miter lim="400000"/>
          </a:ln>
        </p:spPr>
        <p:txBody>
          <a:bodyPr wrap="square" lIns="45719" rIns="45719">
            <a:noAutofit/>
          </a:bodyPr>
          <a:lstStyle/>
          <a:p>
            <a:pPr marL="0" marR="0" lvl="0" indent="0" algn="just" defTabSz="914400" rtl="0" eaLnBrk="1" fontAlgn="auto" latinLnBrk="0" hangingPunct="1">
              <a:lnSpc>
                <a:spcPct val="130000"/>
              </a:lnSpc>
              <a:spcBef>
                <a:spcPts val="0"/>
              </a:spcBef>
              <a:spcAft>
                <a:spcPts val="0"/>
              </a:spcAft>
              <a:buClrTx/>
              <a:buSzTx/>
              <a:buFontTx/>
              <a:buNone/>
              <a:defRPr sz="1200">
                <a:solidFill>
                  <a:srgbClr val="FFFFFF"/>
                </a:solidFill>
                <a:latin typeface="Roboto Thin"/>
                <a:ea typeface="Roboto Thin"/>
                <a:cs typeface="Roboto Thin"/>
                <a:sym typeface="Roboto Thin"/>
              </a:defRPr>
            </a:pPr>
            <a:r>
              <a:rPr kumimoji="0" lang="zh-CN" altLang="en-US" sz="1800" b="0" i="0" u="none" strike="noStrike" kern="1200" cap="none" spc="15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三面投影图中的每一个投影图都含有两个量，并且三个投影图之间保持着量的统一性和图形的对应关系。我们将这种对应关系称为投影图的三等关系，即“长对正，高平齐，宽相等”。如图</a:t>
            </a:r>
            <a:r>
              <a:rPr kumimoji="0" lang="en-US" altLang="zh-CN" sz="1800" b="0" i="0" u="none" strike="noStrike" kern="1200" cap="none" spc="15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a:t>
            </a:r>
            <a:r>
              <a:rPr kumimoji="0" lang="zh-CN" altLang="en-US" sz="1800" b="0" i="0" u="none" strike="noStrike" kern="1200" cap="none" spc="15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2-9所示，表明了三面投影图的三等关系。</a:t>
            </a:r>
          </a:p>
        </p:txBody>
      </p:sp>
      <p:sp>
        <p:nvSpPr>
          <p:cNvPr id="875" name="加号"/>
          <p:cNvSpPr/>
          <p:nvPr>
            <p:custDataLst>
              <p:tags r:id="rId6"/>
            </p:custDataLst>
          </p:nvPr>
        </p:nvSpPr>
        <p:spPr>
          <a:xfrm>
            <a:off x="11212790" y="1374647"/>
            <a:ext cx="322867" cy="322867"/>
          </a:xfrm>
          <a:prstGeom prst="plus">
            <a:avLst>
              <a:gd name="adj" fmla="val 36980"/>
            </a:avLst>
          </a:prstGeom>
          <a:solidFill>
            <a:srgbClr val="FFFFFF"/>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defRPr>
                <a:solidFill>
                  <a:srgbClr val="FFFFFF"/>
                </a:solidFill>
              </a:defRPr>
            </a:pPr>
            <a:endParaRPr kumimoji="0"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4521835"/>
            <a:ext cx="6290310"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能按投影的三等关系绘图。</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熟练使用正投影法绘图</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通过练习绘制图样，严格执行建筑制图标准的规定和建筑技术要求，</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做到技术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上精益求精，工程质量上一丝不苟。</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03930" y="386651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绘制图样</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2"/>
            </p:custDataLst>
          </p:nvPr>
        </p:nvSpPr>
        <p:spPr>
          <a:xfrm>
            <a:off x="449118" y="4820195"/>
            <a:ext cx="11293764" cy="1746334"/>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3"/>
            </p:custDataLst>
          </p:nvPr>
        </p:nvGrpSpPr>
        <p:grpSpPr>
          <a:xfrm>
            <a:off x="344990" y="4746445"/>
            <a:ext cx="374650" cy="473075"/>
            <a:chOff x="635000" y="3365500"/>
            <a:chExt cx="374650" cy="473075"/>
          </a:xfrm>
        </p:grpSpPr>
        <p:cxnSp>
          <p:nvCxnSpPr>
            <p:cNvPr id="54" name="直接连接符 53"/>
            <p:cNvCxnSpPr/>
            <p:nvPr>
              <p:custDataLst>
                <p:tags r:id="rId15"/>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6"/>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4"/>
            </p:custDataLst>
          </p:nvPr>
        </p:nvGrpSpPr>
        <p:grpSpPr>
          <a:xfrm rot="10800000">
            <a:off x="11476656" y="6174888"/>
            <a:ext cx="374650" cy="473075"/>
            <a:chOff x="635000" y="3365500"/>
            <a:chExt cx="374650" cy="473075"/>
          </a:xfrm>
        </p:grpSpPr>
        <p:cxnSp>
          <p:nvCxnSpPr>
            <p:cNvPr id="57" name="直接连接符 56"/>
            <p:cNvCxnSpPr/>
            <p:nvPr>
              <p:custDataLst>
                <p:tags r:id="rId13"/>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4"/>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9" name="组合 58"/>
          <p:cNvGrpSpPr/>
          <p:nvPr>
            <p:custDataLst>
              <p:tags r:id="rId5"/>
            </p:custDataLst>
          </p:nvPr>
        </p:nvGrpSpPr>
        <p:grpSpPr>
          <a:xfrm rot="10800000">
            <a:off x="6488813" y="788184"/>
            <a:ext cx="749177" cy="432670"/>
            <a:chOff x="514350" y="1129586"/>
            <a:chExt cx="720000" cy="415819"/>
          </a:xfrm>
          <a:solidFill>
            <a:srgbClr val="FF0000">
              <a:alpha val="42000"/>
            </a:srgbClr>
          </a:solidFill>
        </p:grpSpPr>
        <p:sp>
          <p:nvSpPr>
            <p:cNvPr id="60" name="任意多边形: 形状 59"/>
            <p:cNvSpPr/>
            <p:nvPr>
              <p:custDataLst>
                <p:tags r:id="rId11"/>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2"/>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6"/>
            </p:custDataLst>
          </p:nvPr>
        </p:nvSpPr>
        <p:spPr>
          <a:xfrm>
            <a:off x="-2993" y="692099"/>
            <a:ext cx="473635" cy="2407844"/>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7"/>
            </p:custDataLst>
          </p:nvPr>
        </p:nvSpPr>
        <p:spPr>
          <a:xfrm>
            <a:off x="988060" y="691515"/>
            <a:ext cx="3632200" cy="624840"/>
          </a:xfrm>
          <a:prstGeom prst="rect">
            <a:avLst/>
          </a:prstGeom>
          <a:noFill/>
        </p:spPr>
        <p:txBody>
          <a:bodyPr wrap="square" lIns="101600" tIns="38100" rIns="63500" bIns="38100" rtlCol="0">
            <a:noAutofit/>
          </a:bodyPr>
          <a:lstStyle/>
          <a:p>
            <a:r>
              <a:rPr lang="zh-CN" sz="3600" b="1" spc="300" dirty="0">
                <a:solidFill>
                  <a:srgbClr val="000000">
                    <a:lumMod val="75000"/>
                    <a:lumOff val="25000"/>
                  </a:srgbClr>
                </a:solidFill>
                <a:uFillTx/>
                <a:latin typeface="Arial" panose="020B0604020202020204" pitchFamily="34" charset="0"/>
                <a:ea typeface="微软雅黑" panose="020B0503020204020204" pitchFamily="34" charset="-122"/>
              </a:rPr>
              <a:t>绘制图样</a:t>
            </a:r>
          </a:p>
        </p:txBody>
      </p:sp>
      <p:sp>
        <p:nvSpPr>
          <p:cNvPr id="11" name="文本框 10"/>
          <p:cNvSpPr txBox="1"/>
          <p:nvPr>
            <p:custDataLst>
              <p:tags r:id="rId8"/>
            </p:custDataLst>
          </p:nvPr>
        </p:nvSpPr>
        <p:spPr>
          <a:xfrm>
            <a:off x="1070610" y="1872615"/>
            <a:ext cx="5186045" cy="1078230"/>
          </a:xfrm>
          <a:prstGeom prst="rect">
            <a:avLst/>
          </a:prstGeom>
          <a:noFill/>
        </p:spPr>
        <p:txBody>
          <a:bodyPr wrap="square" lIns="101600" tIns="0" rIns="82550" bIns="0" rtlCol="0">
            <a:noAutofit/>
          </a:bodyPr>
          <a:lstStyle/>
          <a:p>
            <a:pPr fontAlgn="auto">
              <a:lnSpc>
                <a:spcPct val="130000"/>
              </a:lnSpc>
              <a:spcAft>
                <a:spcPts val="1000"/>
              </a:spcAft>
            </a:pPr>
            <a:r>
              <a:rPr lang="zh-CN" altLang="en-US" b="1" spc="150" dirty="0">
                <a:solidFill>
                  <a:schemeClr val="tx1">
                    <a:lumMod val="85000"/>
                    <a:lumOff val="15000"/>
                  </a:schemeClr>
                </a:solidFill>
                <a:latin typeface="Arial" panose="020B0604020202020204" pitchFamily="34" charset="0"/>
                <a:ea typeface="微软雅黑" panose="020B0503020204020204" pitchFamily="34" charset="-122"/>
              </a:rPr>
              <a:t>在识读工程图样时，有时需要判断空间点和直线是否在平面上，那么点和直线要满足什么样的条件才能在平面上呢？</a:t>
            </a:r>
          </a:p>
        </p:txBody>
      </p:sp>
      <p:sp>
        <p:nvSpPr>
          <p:cNvPr id="8" name="文本框 7"/>
          <p:cNvSpPr txBox="1"/>
          <p:nvPr>
            <p:custDataLst>
              <p:tags r:id="rId9"/>
            </p:custDataLst>
          </p:nvPr>
        </p:nvSpPr>
        <p:spPr>
          <a:xfrm>
            <a:off x="669290" y="5019040"/>
            <a:ext cx="10852150" cy="134874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indent="444500">
              <a:spcAft>
                <a:spcPts val="400"/>
              </a:spcAft>
              <a:extLst>
                <a:ext uri="{35155182-B16C-46BC-9424-99874614C6A1}">
                  <wpsdc:indentchars xmlns="" xmlns:wpsdc="http://www.wps.cn/officeDocument/2017/drawingmlCustomData" val="200" checksum="909944644"/>
                </a:ext>
              </a:extLst>
            </a:pPr>
            <a:r>
              <a:rPr lang="zh-CN" altLang="en-US" dirty="0">
                <a:solidFill>
                  <a:schemeClr val="tx1">
                    <a:lumMod val="75000"/>
                    <a:lumOff val="25000"/>
                  </a:schemeClr>
                </a:solidFill>
                <a:latin typeface="Arial" panose="020B0604020202020204" pitchFamily="34" charset="0"/>
                <a:ea typeface="微软雅黑" panose="020B0503020204020204" pitchFamily="34" charset="-122"/>
              </a:rPr>
              <a:t>（2）如图2</a:t>
            </a:r>
            <a:r>
              <a:rPr lang="zh-CN" altLang="en-US" dirty="0" smtClean="0">
                <a:solidFill>
                  <a:schemeClr val="tx1">
                    <a:lumMod val="75000"/>
                    <a:lumOff val="25000"/>
                  </a:schemeClr>
                </a:solidFill>
                <a:latin typeface="Arial" panose="020B0604020202020204" pitchFamily="34" charset="0"/>
                <a:ea typeface="微软雅黑" panose="020B0503020204020204" pitchFamily="34" charset="-122"/>
              </a:rPr>
              <a:t>-</a:t>
            </a:r>
            <a:r>
              <a:rPr lang="en-US" altLang="zh-CN" dirty="0" smtClean="0">
                <a:solidFill>
                  <a:schemeClr val="tx1">
                    <a:lumMod val="75000"/>
                    <a:lumOff val="25000"/>
                  </a:schemeClr>
                </a:solidFill>
                <a:latin typeface="Arial" panose="020B0604020202020204" pitchFamily="34" charset="0"/>
                <a:ea typeface="微软雅黑" panose="020B0503020204020204" pitchFamily="34" charset="-122"/>
              </a:rPr>
              <a:t>2-12</a:t>
            </a:r>
            <a:r>
              <a:rPr lang="zh-CN" altLang="en-US" dirty="0" smtClean="0">
                <a:solidFill>
                  <a:schemeClr val="tx1">
                    <a:lumMod val="75000"/>
                    <a:lumOff val="25000"/>
                  </a:schemeClr>
                </a:solidFill>
                <a:latin typeface="Arial" panose="020B0604020202020204" pitchFamily="34" charset="0"/>
                <a:ea typeface="微软雅黑" panose="020B0503020204020204" pitchFamily="34" charset="-122"/>
              </a:rPr>
              <a:t>所</a:t>
            </a:r>
            <a:r>
              <a:rPr lang="zh-CN" altLang="en-US" dirty="0">
                <a:solidFill>
                  <a:schemeClr val="tx1">
                    <a:lumMod val="75000"/>
                    <a:lumOff val="25000"/>
                  </a:schemeClr>
                </a:solidFill>
                <a:latin typeface="Arial" panose="020B0604020202020204" pitchFamily="34" charset="0"/>
                <a:ea typeface="微软雅黑" panose="020B0503020204020204" pitchFamily="34" charset="-122"/>
              </a:rPr>
              <a:t>示，直线AF通过楼梯的侧面上A、G两点，CD通过平面上的C、G两点并平行于该平面的EF边，所以直线AF和CD都在楼梯的侧平面上。</a:t>
            </a:r>
          </a:p>
          <a:p>
            <a:pPr indent="444500">
              <a:spcAft>
                <a:spcPts val="400"/>
              </a:spcAft>
              <a:extLst>
                <a:ext uri="{35155182-B16C-46BC-9424-99874614C6A1}">
                  <wpsdc:indentchars xmlns="" xmlns:wpsdc="http://www.wps.cn/officeDocument/2017/drawingmlCustomData" val="200" checksum="909944644"/>
                </a:ext>
              </a:extLst>
            </a:pPr>
            <a:r>
              <a:rPr lang="zh-CN" altLang="en-US" dirty="0">
                <a:solidFill>
                  <a:schemeClr val="tx1">
                    <a:lumMod val="75000"/>
                    <a:lumOff val="25000"/>
                  </a:schemeClr>
                </a:solidFill>
                <a:latin typeface="Arial" panose="020B0604020202020204" pitchFamily="34" charset="0"/>
                <a:ea typeface="微软雅黑" panose="020B0503020204020204" pitchFamily="34" charset="-122"/>
              </a:rPr>
              <a:t>由此可知，直线在平面上的条件为：直线通过平面上的两个点，或者通过平面上的一点同时平行于该平面上的一条直线，则该直线在平面上。</a:t>
            </a:r>
          </a:p>
        </p:txBody>
      </p:sp>
      <p:sp>
        <p:nvSpPr>
          <p:cNvPr id="10" name="文本框 9"/>
          <p:cNvSpPr txBox="1"/>
          <p:nvPr>
            <p:custDataLst>
              <p:tags r:id="rId10"/>
            </p:custDataLst>
          </p:nvPr>
        </p:nvSpPr>
        <p:spPr>
          <a:xfrm>
            <a:off x="668655" y="3300095"/>
            <a:ext cx="6818630" cy="1370330"/>
          </a:xfrm>
          <a:prstGeom prst="rect">
            <a:avLst/>
          </a:prstGeom>
          <a:noFill/>
        </p:spPr>
        <p:txBody>
          <a:bodyPr wrap="square" lIns="101600" tIns="0" rIns="82550" bIns="0" rtlCol="0">
            <a:noAutofit/>
          </a:bodyPr>
          <a:lstStyle/>
          <a:p>
            <a:pPr indent="444500" fontAlgn="auto">
              <a:lnSpc>
                <a:spcPct val="130000"/>
              </a:lnSpc>
              <a:spcAft>
                <a:spcPts val="400"/>
              </a:spcAft>
              <a:extLst>
                <a:ext uri="{35155182-B16C-46BC-9424-99874614C6A1}">
                  <wpsdc:indentchars xmlns="" xmlns:wpsdc="http://www.wps.cn/officeDocument/2017/drawingmlCustomData" val="200" checksum="909944644"/>
                </a:ext>
              </a:extLst>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（1）如图2</a:t>
            </a:r>
            <a:r>
              <a:rPr lang="zh-CN" alt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a:t>
            </a:r>
            <a:r>
              <a:rPr lang="en-US" altLang="zh-CN" sz="1600" spc="150" dirty="0" smtClean="0">
                <a:solidFill>
                  <a:schemeClr val="tx1">
                    <a:lumMod val="85000"/>
                    <a:lumOff val="15000"/>
                  </a:schemeClr>
                </a:solidFill>
                <a:latin typeface="Arial" panose="020B0604020202020204" pitchFamily="34" charset="0"/>
                <a:ea typeface="微软雅黑" panose="020B0503020204020204" pitchFamily="34" charset="-122"/>
              </a:rPr>
              <a:t>2-12</a:t>
            </a:r>
            <a:r>
              <a:rPr lang="zh-CN" alt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所</a:t>
            </a: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示，点A、B、C、D、E、F点均是楼梯的侧面内直线上的点，所以这些点都在楼梯的侧平面上。</a:t>
            </a:r>
          </a:p>
          <a:p>
            <a:pPr indent="444500" fontAlgn="auto">
              <a:lnSpc>
                <a:spcPct val="130000"/>
              </a:lnSpc>
              <a:spcAft>
                <a:spcPts val="400"/>
              </a:spcAft>
              <a:extLst>
                <a:ext uri="{35155182-B16C-46BC-9424-99874614C6A1}">
                  <wpsdc:indentchars xmlns="" xmlns:wpsdc="http://www.wps.cn/officeDocument/2017/drawingmlCustomData" val="200" checksum="909944644"/>
                </a:ext>
              </a:extLst>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由此可知，点在平面上的条件为：如果点在平面内一条直线上，则该点必在平面上。</a:t>
            </a:r>
          </a:p>
        </p:txBody>
      </p:sp>
      <p:pic>
        <p:nvPicPr>
          <p:cNvPr id="1026" name="Picture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653338" y="788184"/>
            <a:ext cx="3114675"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单元二    投影的基本知识</a:t>
            </a:r>
          </a:p>
        </p:txBody>
      </p:sp>
      <p:sp>
        <p:nvSpPr>
          <p:cNvPr id="3" name="文本占位符 2"/>
          <p:cNvSpPr>
            <a:spLocks noGrp="1"/>
          </p:cNvSpPr>
          <p:nvPr>
            <p:ph type="body" idx="1"/>
          </p:nvPr>
        </p:nvSpPr>
        <p:spPr>
          <a:xfrm>
            <a:off x="669925" y="3076575"/>
            <a:ext cx="7133590" cy="1938020"/>
          </a:xfrm>
        </p:spPr>
        <p:txBody>
          <a:bodyPr>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在本单元中，要重点学习三面投影图的三等关系、点的投影规律、线的投影规律、面的投影规律，能够根据三面投影图的投影关系绘制物体的三面投影图，根据点、直线、面的投影规律绘制空间点的三面投影图，根据投影的基本知识识读并绘制物体的三面投影图。熟悉投影的概念及投影方法，为后续工程图的绘制与识读奠定基础。</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405958" y="2578910"/>
            <a:ext cx="8546556" cy="404726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掌握投影方法的分类。</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掌握正投影法。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掌握投影三等关系</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建筑工程识图职业技能等级标准中将建筑工程识图等级分为三个等级：</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初级</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、中级、高级，依次递进，高级别涵盖低级别技能要求。制图员要遵守职业</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技能</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规则。</a:t>
            </a: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建筑信息模型（</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BIM</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）技术员于</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2019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年首次列为国家</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个新职业之一</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信息模型（</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BIM</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）职业技能等级标准，分为初级、中级、高级。其中建模</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软件</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Revit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中“视图范围”概念大量采用了现有投影的基本知识。</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405958" y="164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193461" y="1966002"/>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193461" y="1209082"/>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投影概念</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32" y="-40005"/>
            <a:ext cx="4695190" cy="3789680"/>
            <a:chOff x="7994" y="-86"/>
            <a:chExt cx="11316" cy="5968"/>
          </a:xfrm>
        </p:grpSpPr>
        <p:sp>
          <p:nvSpPr>
            <p:cNvPr id="28" name="矩形 27"/>
            <p:cNvSpPr/>
            <p:nvPr/>
          </p:nvSpPr>
          <p:spPr>
            <a:xfrm flipH="1">
              <a:off x="8014" y="-50"/>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994" y="-86"/>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4677410" y="-40005"/>
            <a:ext cx="7546340" cy="37896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1068388" y="1566545"/>
            <a:ext cx="252095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zh-CN" altLang="en-US" sz="4000" b="1" dirty="0">
                <a:solidFill>
                  <a:schemeClr val="bg1"/>
                </a:solidFill>
                <a:latin typeface="Arial Unicode MS" panose="020B0604020202020204" charset="-122"/>
                <a:ea typeface="宋体" panose="02010600030101010101" pitchFamily="2" charset="-122"/>
              </a:rPr>
              <a:t>知识链接</a:t>
            </a:r>
          </a:p>
        </p:txBody>
      </p:sp>
      <p:sp>
        <p:nvSpPr>
          <p:cNvPr id="69634" name="Rectangle 2"/>
          <p:cNvSpPr>
            <a:spLocks noGrp="1" noChangeArrowheads="1"/>
          </p:cNvSpPr>
          <p:nvPr/>
        </p:nvSpPr>
        <p:spPr bwMode="auto">
          <a:xfrm>
            <a:off x="5278120" y="919480"/>
            <a:ext cx="6344920" cy="191643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508000" algn="just">
              <a:lnSpc>
                <a:spcPct val="150000"/>
              </a:lnSpc>
              <a:spcBef>
                <a:spcPts val="0"/>
              </a:spcBef>
              <a:spcAft>
                <a:spcPts val="0"/>
              </a:spcAft>
              <a:buFontTx/>
              <a:buNone/>
              <a:defRPr/>
              <a:extLst>
                <a:ext uri="{35155182-B16C-46BC-9424-99874614C6A1}">
                  <wpsdc:indentchars xmlns="" xmlns:wpsdc="http://www.wps.cn/officeDocument/2017/drawingmlCustomData" val="200" checksum="282533468"/>
                </a:ext>
              </a:extLst>
            </a:pPr>
            <a:r>
              <a:rPr lang="zh-CN" altLang="zh-CN" sz="2000" b="1" dirty="0">
                <a:solidFill>
                  <a:schemeClr val="bg1"/>
                </a:solidFill>
                <a:latin typeface="微软雅黑" panose="020B0503020204020204" pitchFamily="34" charset="-122"/>
                <a:ea typeface="微软雅黑" panose="020B0503020204020204" pitchFamily="34" charset="-122"/>
                <a:sym typeface="+mn-ea"/>
              </a:rPr>
              <a:t>工程中通常采用投影的方法来绘制工程图样，投影的概念与投影法的分类是识读和绘制工程图样的基础。</a:t>
            </a:r>
          </a:p>
        </p:txBody>
      </p:sp>
      <p:sp>
        <p:nvSpPr>
          <p:cNvPr id="5" name="矩形 4"/>
          <p:cNvSpPr/>
          <p:nvPr/>
        </p:nvSpPr>
        <p:spPr>
          <a:xfrm>
            <a:off x="187960" y="4903470"/>
            <a:ext cx="3633470"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投影与影子的联系</a:t>
            </a:r>
          </a:p>
        </p:txBody>
      </p:sp>
      <p:sp>
        <p:nvSpPr>
          <p:cNvPr id="6" name="矩形 5"/>
          <p:cNvSpPr/>
          <p:nvPr/>
        </p:nvSpPr>
        <p:spPr>
          <a:xfrm>
            <a:off x="5203190" y="4903515"/>
            <a:ext cx="2879725"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投影法的</a:t>
            </a:r>
            <a:r>
              <a:rPr lang="zh-CN" altLang="en-US" sz="2000" dirty="0" smtClean="0"/>
              <a:t>分类</a:t>
            </a:r>
            <a:endParaRPr lang="zh-CN" altLang="en-US" sz="2000" dirty="0"/>
          </a:p>
        </p:txBody>
      </p:sp>
      <p:sp>
        <p:nvSpPr>
          <p:cNvPr id="7" name="矩形 6"/>
          <p:cNvSpPr/>
          <p:nvPr/>
        </p:nvSpPr>
        <p:spPr>
          <a:xfrm>
            <a:off x="9464675" y="4903470"/>
            <a:ext cx="2510155"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正投影</a:t>
            </a:r>
            <a:r>
              <a:rPr lang="zh-CN" altLang="en-US" sz="2000" dirty="0" smtClean="0"/>
              <a:t>的特性</a:t>
            </a:r>
            <a:endParaRPr lang="zh-CN" altLang="en-US" sz="2000" dirty="0"/>
          </a:p>
        </p:txBody>
      </p:sp>
      <p:sp>
        <p:nvSpPr>
          <p:cNvPr id="8" name="右箭头 7"/>
          <p:cNvSpPr/>
          <p:nvPr/>
        </p:nvSpPr>
        <p:spPr>
          <a:xfrm>
            <a:off x="4080510" y="5011420"/>
            <a:ext cx="863600" cy="504000"/>
          </a:xfrm>
          <a:prstGeom prst="rightArrow">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8341995" y="5011420"/>
            <a:ext cx="863600" cy="504000"/>
          </a:xfrm>
          <a:prstGeom prst="rightArrow">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0.70"/>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childTnLst>
                          </p:cTn>
                        </p:par>
                        <p:par>
                          <p:cTn id="18" fill="hold">
                            <p:stCondLst>
                              <p:cond delay="2000"/>
                            </p:stCondLst>
                            <p:childTnLst>
                              <p:par>
                                <p:cTn id="19" presetID="55"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childTnLst>
                          </p:cTn>
                        </p:par>
                        <p:par>
                          <p:cTn id="24" fill="hold">
                            <p:stCondLst>
                              <p:cond delay="3000"/>
                            </p:stCondLst>
                            <p:childTnLst>
                              <p:par>
                                <p:cTn id="25" presetID="55"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strVal val="#ppt_w*0.70"/>
                                          </p:val>
                                        </p:tav>
                                        <p:tav tm="100000">
                                          <p:val>
                                            <p:strVal val="#ppt_w"/>
                                          </p:val>
                                        </p:tav>
                                      </p:tavLst>
                                    </p:anim>
                                    <p:anim calcmode="lin" valueType="num">
                                      <p:cBhvr>
                                        <p:cTn id="28" dur="1000" fill="hold"/>
                                        <p:tgtEl>
                                          <p:spTgt spid="6"/>
                                        </p:tgtEl>
                                        <p:attrNameLst>
                                          <p:attrName>ppt_h</p:attrName>
                                        </p:attrNameLst>
                                      </p:cBhvr>
                                      <p:tavLst>
                                        <p:tav tm="0">
                                          <p:val>
                                            <p:strVal val="#ppt_h"/>
                                          </p:val>
                                        </p:tav>
                                        <p:tav tm="100000">
                                          <p:val>
                                            <p:strVal val="#ppt_h"/>
                                          </p:val>
                                        </p:tav>
                                      </p:tavLst>
                                    </p:anim>
                                    <p:animEffect transition="in" filter="fade">
                                      <p:cBhvr>
                                        <p:cTn id="29" dur="1000"/>
                                        <p:tgtEl>
                                          <p:spTgt spid="6"/>
                                        </p:tgtEl>
                                      </p:cBhvr>
                                    </p:animEffect>
                                  </p:childTnLst>
                                </p:cTn>
                              </p:par>
                            </p:childTnLst>
                          </p:cTn>
                        </p:par>
                        <p:par>
                          <p:cTn id="30" fill="hold">
                            <p:stCondLst>
                              <p:cond delay="4000"/>
                            </p:stCondLst>
                            <p:childTnLst>
                              <p:par>
                                <p:cTn id="31" presetID="55"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strVal val="#ppt_w*0.70"/>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Effect transition="in" filter="fade">
                                      <p:cBhvr>
                                        <p:cTn id="35" dur="1000"/>
                                        <p:tgtEl>
                                          <p:spTgt spid="9"/>
                                        </p:tgtEl>
                                      </p:cBhvr>
                                    </p:animEffect>
                                  </p:childTnLst>
                                </p:cTn>
                              </p:par>
                            </p:childTnLst>
                          </p:cTn>
                        </p:par>
                        <p:par>
                          <p:cTn id="36" fill="hold">
                            <p:stCondLst>
                              <p:cond delay="5000"/>
                            </p:stCondLst>
                            <p:childTnLst>
                              <p:par>
                                <p:cTn id="37" presetID="55"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strVal val="#ppt_w*0.70"/>
                                          </p:val>
                                        </p:tav>
                                        <p:tav tm="100000">
                                          <p:val>
                                            <p:strVal val="#ppt_w"/>
                                          </p:val>
                                        </p:tav>
                                      </p:tavLst>
                                    </p:anim>
                                    <p:anim calcmode="lin" valueType="num">
                                      <p:cBhvr>
                                        <p:cTn id="40" dur="1000" fill="hold"/>
                                        <p:tgtEl>
                                          <p:spTgt spid="7"/>
                                        </p:tgtEl>
                                        <p:attrNameLst>
                                          <p:attrName>ppt_h</p:attrName>
                                        </p:attrNameLst>
                                      </p:cBhvr>
                                      <p:tavLst>
                                        <p:tav tm="0">
                                          <p:val>
                                            <p:strVal val="#ppt_h"/>
                                          </p:val>
                                        </p:tav>
                                        <p:tav tm="100000">
                                          <p:val>
                                            <p:strVal val="#ppt_h"/>
                                          </p:val>
                                        </p:tav>
                                      </p:tavLst>
                                    </p:anim>
                                    <p:animEffect transition="in" filter="fade">
                                      <p:cBhvr>
                                        <p:cTn id="4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P spid="69634" grpId="0"/>
      <p:bldP spid="5" grpId="0" animBg="1"/>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直角三角形 36"/>
          <p:cNvSpPr/>
          <p:nvPr>
            <p:custDataLst>
              <p:tags r:id="rId2"/>
            </p:custDataLst>
          </p:nvPr>
        </p:nvSpPr>
        <p:spPr>
          <a:xfrm flipH="1">
            <a:off x="0" y="5502910"/>
            <a:ext cx="12192000" cy="1355090"/>
          </a:xfrm>
          <a:prstGeom prst="rtTriangle">
            <a:avLst/>
          </a:prstGeom>
          <a:solidFill>
            <a:srgbClr val="FFC000"/>
          </a:solidFill>
          <a:ln>
            <a:noFill/>
          </a:ln>
        </p:spPr>
        <p:style>
          <a:lnRef idx="2">
            <a:srgbClr val="525252">
              <a:shade val="50000"/>
            </a:srgbClr>
          </a:lnRef>
          <a:fillRef idx="1">
            <a:srgbClr val="525252"/>
          </a:fillRef>
          <a:effectRef idx="0">
            <a:srgbClr val="525252"/>
          </a:effectRef>
          <a:fontRef idx="minor">
            <a:sysClr val="window" lastClr="FFFFFF"/>
          </a:fontRef>
        </p:style>
        <p:txBody>
          <a:bodyPr rtlCol="0" anchor="ctr"/>
          <a:lstStyle/>
          <a:p>
            <a:pPr algn="ctr" defTabSz="913765"/>
            <a:endParaRPr lang="zh-CN" altLang="en-US" sz="3200">
              <a:solidFill>
                <a:srgbClr val="FFFFFF"/>
              </a:solidFill>
            </a:endParaRPr>
          </a:p>
        </p:txBody>
      </p:sp>
      <p:sp>
        <p:nvSpPr>
          <p:cNvPr id="38" name="直角三角形 37"/>
          <p:cNvSpPr/>
          <p:nvPr>
            <p:custDataLst>
              <p:tags r:id="rId3"/>
            </p:custDataLst>
          </p:nvPr>
        </p:nvSpPr>
        <p:spPr>
          <a:xfrm>
            <a:off x="0" y="5459730"/>
            <a:ext cx="4191000" cy="1398270"/>
          </a:xfrm>
          <a:prstGeom prst="rtTriangle">
            <a:avLst/>
          </a:prstGeom>
          <a:solidFill>
            <a:srgbClr val="F3901B"/>
          </a:solidFill>
          <a:ln>
            <a:noFill/>
          </a:ln>
        </p:spPr>
        <p:style>
          <a:lnRef idx="2">
            <a:srgbClr val="525252">
              <a:shade val="50000"/>
            </a:srgbClr>
          </a:lnRef>
          <a:fillRef idx="1">
            <a:srgbClr val="525252"/>
          </a:fillRef>
          <a:effectRef idx="0">
            <a:srgbClr val="525252"/>
          </a:effectRef>
          <a:fontRef idx="minor">
            <a:sysClr val="window" lastClr="FFFFFF"/>
          </a:fontRef>
        </p:style>
        <p:txBody>
          <a:bodyPr rtlCol="0" anchor="ctr"/>
          <a:lstStyle/>
          <a:p>
            <a:pPr algn="ctr" defTabSz="913765"/>
            <a:endParaRPr lang="zh-CN" altLang="en-US" sz="3200">
              <a:solidFill>
                <a:srgbClr val="FFFFFF"/>
              </a:solidFill>
            </a:endParaRPr>
          </a:p>
        </p:txBody>
      </p:sp>
      <p:sp>
        <p:nvSpPr>
          <p:cNvPr id="39" name="矩形 38"/>
          <p:cNvSpPr/>
          <p:nvPr>
            <p:custDataLst>
              <p:tags r:id="rId4"/>
            </p:custDataLst>
          </p:nvPr>
        </p:nvSpPr>
        <p:spPr>
          <a:xfrm>
            <a:off x="1665719" y="3012306"/>
            <a:ext cx="3081983" cy="2540040"/>
          </a:xfrm>
          <a:prstGeom prst="rect">
            <a:avLst/>
          </a:prstGeom>
          <a:solidFill>
            <a:srgbClr val="FBDDA3"/>
          </a:solidFill>
          <a:ln>
            <a:noFill/>
          </a:ln>
        </p:spPr>
        <p:style>
          <a:lnRef idx="2">
            <a:srgbClr val="525252">
              <a:shade val="50000"/>
            </a:srgbClr>
          </a:lnRef>
          <a:fillRef idx="1">
            <a:srgbClr val="525252"/>
          </a:fillRef>
          <a:effectRef idx="0">
            <a:srgbClr val="525252"/>
          </a:effectRef>
          <a:fontRef idx="minor">
            <a:sysClr val="window" lastClr="FFFFFF"/>
          </a:fontRef>
        </p:style>
        <p:txBody>
          <a:bodyPr rtlCol="0" anchor="ctr"/>
          <a:lstStyle/>
          <a:p>
            <a:pPr algn="ctr" defTabSz="913765"/>
            <a:endParaRPr lang="zh-CN" altLang="en-US" sz="3200">
              <a:solidFill>
                <a:srgbClr val="FFFFFF"/>
              </a:solidFill>
            </a:endParaRPr>
          </a:p>
        </p:txBody>
      </p:sp>
      <p:sp>
        <p:nvSpPr>
          <p:cNvPr id="43" name="矩形 42"/>
          <p:cNvSpPr/>
          <p:nvPr>
            <p:custDataLst>
              <p:tags r:id="rId5"/>
            </p:custDataLst>
          </p:nvPr>
        </p:nvSpPr>
        <p:spPr>
          <a:xfrm>
            <a:off x="4941542" y="1742288"/>
            <a:ext cx="3081983" cy="2540040"/>
          </a:xfrm>
          <a:prstGeom prst="rect">
            <a:avLst/>
          </a:prstGeom>
          <a:solidFill>
            <a:srgbClr val="FBDDA3"/>
          </a:solidFill>
          <a:ln>
            <a:noFill/>
          </a:ln>
        </p:spPr>
        <p:style>
          <a:lnRef idx="2">
            <a:srgbClr val="525252">
              <a:shade val="50000"/>
            </a:srgbClr>
          </a:lnRef>
          <a:fillRef idx="1">
            <a:srgbClr val="525252"/>
          </a:fillRef>
          <a:effectRef idx="0">
            <a:srgbClr val="525252"/>
          </a:effectRef>
          <a:fontRef idx="minor">
            <a:sysClr val="window" lastClr="FFFFFF"/>
          </a:fontRef>
        </p:style>
        <p:txBody>
          <a:bodyPr rtlCol="0" anchor="ctr"/>
          <a:lstStyle/>
          <a:p>
            <a:pPr algn="ctr" defTabSz="913765"/>
            <a:endParaRPr lang="zh-CN" altLang="en-US" sz="3200">
              <a:solidFill>
                <a:srgbClr val="FFFFFF"/>
              </a:solidFill>
            </a:endParaRPr>
          </a:p>
        </p:txBody>
      </p:sp>
      <p:sp>
        <p:nvSpPr>
          <p:cNvPr id="46" name="矩形 45"/>
          <p:cNvSpPr/>
          <p:nvPr>
            <p:custDataLst>
              <p:tags r:id="rId6"/>
            </p:custDataLst>
          </p:nvPr>
        </p:nvSpPr>
        <p:spPr>
          <a:xfrm>
            <a:off x="8218691" y="914728"/>
            <a:ext cx="3081983" cy="2540040"/>
          </a:xfrm>
          <a:prstGeom prst="rect">
            <a:avLst/>
          </a:prstGeom>
          <a:solidFill>
            <a:srgbClr val="FBDDA3"/>
          </a:solidFill>
          <a:ln>
            <a:noFill/>
          </a:ln>
        </p:spPr>
        <p:style>
          <a:lnRef idx="2">
            <a:srgbClr val="525252">
              <a:shade val="50000"/>
            </a:srgbClr>
          </a:lnRef>
          <a:fillRef idx="1">
            <a:srgbClr val="525252"/>
          </a:fillRef>
          <a:effectRef idx="0">
            <a:srgbClr val="525252"/>
          </a:effectRef>
          <a:fontRef idx="minor">
            <a:sysClr val="window" lastClr="FFFFFF"/>
          </a:fontRef>
        </p:style>
        <p:txBody>
          <a:bodyPr rtlCol="0" anchor="ctr"/>
          <a:lstStyle/>
          <a:p>
            <a:pPr algn="ctr" defTabSz="913765"/>
            <a:endParaRPr lang="zh-CN" altLang="en-US" sz="3200">
              <a:solidFill>
                <a:srgbClr val="FFFFFF"/>
              </a:solidFill>
            </a:endParaRPr>
          </a:p>
        </p:txBody>
      </p:sp>
      <p:sp>
        <p:nvSpPr>
          <p:cNvPr id="49" name="矩形 48"/>
          <p:cNvSpPr/>
          <p:nvPr>
            <p:custDataLst>
              <p:tags r:id="rId7"/>
            </p:custDataLst>
          </p:nvPr>
        </p:nvSpPr>
        <p:spPr>
          <a:xfrm>
            <a:off x="0" y="3498"/>
            <a:ext cx="1015282" cy="768525"/>
          </a:xfrm>
          <a:prstGeom prst="rect">
            <a:avLst/>
          </a:prstGeom>
          <a:solidFill>
            <a:schemeClr val="accent2"/>
          </a:solidFill>
          <a:ln>
            <a:noFill/>
          </a:ln>
        </p:spPr>
        <p:style>
          <a:lnRef idx="2">
            <a:srgbClr val="525252">
              <a:shade val="50000"/>
            </a:srgbClr>
          </a:lnRef>
          <a:fillRef idx="1">
            <a:srgbClr val="525252"/>
          </a:fillRef>
          <a:effectRef idx="0">
            <a:srgbClr val="525252"/>
          </a:effectRef>
          <a:fontRef idx="minor">
            <a:sysClr val="window" lastClr="FFFFFF"/>
          </a:fontRef>
        </p:style>
        <p:txBody>
          <a:bodyPr rtlCol="0" anchor="ctr">
            <a:normAutofit/>
          </a:bodyPr>
          <a:lstStyle/>
          <a:p>
            <a:pPr algn="ctr" defTabSz="913765"/>
            <a:endParaRPr lang="zh-CN" altLang="en-US" sz="3735" b="1" dirty="0">
              <a:solidFill>
                <a:srgbClr val="FFFFFF"/>
              </a:solidFill>
              <a:cs typeface="Arial" panose="020B0604020202020204" pitchFamily="34" charset="0"/>
            </a:endParaRPr>
          </a:p>
        </p:txBody>
      </p:sp>
      <p:pic>
        <p:nvPicPr>
          <p:cNvPr id="53" name="图片 52" descr="C:\Users\cxy\Desktop\图片1.png图片1"/>
          <p:cNvPicPr/>
          <p:nvPr>
            <p:custDataLst>
              <p:tags r:id="rId8"/>
            </p:custDataLst>
          </p:nvPr>
        </p:nvPicPr>
        <p:blipFill rotWithShape="1">
          <a:blip r:embed="rId11"/>
          <a:srcRect/>
          <a:stretch>
            <a:fillRect/>
          </a:stretch>
        </p:blipFill>
        <p:spPr>
          <a:xfrm>
            <a:off x="1579245" y="2897505"/>
            <a:ext cx="3024000" cy="2520000"/>
          </a:xfrm>
          <a:prstGeom prst="rect">
            <a:avLst/>
          </a:prstGeom>
        </p:spPr>
      </p:pic>
      <p:sp>
        <p:nvSpPr>
          <p:cNvPr id="56" name="文本框 55"/>
          <p:cNvSpPr txBox="1"/>
          <p:nvPr>
            <p:custDataLst>
              <p:tags r:id="rId9"/>
            </p:custDataLst>
          </p:nvPr>
        </p:nvSpPr>
        <p:spPr>
          <a:xfrm>
            <a:off x="1125285" y="105273"/>
            <a:ext cx="5191035" cy="666777"/>
          </a:xfrm>
          <a:prstGeom prst="rect">
            <a:avLst/>
          </a:prstGeom>
        </p:spPr>
        <p:txBody>
          <a:bodyPr wrap="square" lIns="90000" tIns="46800" rIns="90000" bIns="46800" anchor="b" anchorCtr="0">
            <a:normAutofit/>
          </a:bodyPr>
          <a:lstStyle>
            <a:defPPr>
              <a:defRPr lang="zh-CN"/>
            </a:defPPr>
            <a:lvl1pPr>
              <a:defRPr sz="4000">
                <a:cs typeface="+mn-ea"/>
              </a:defRPr>
            </a:lvl1pPr>
          </a:lstStyle>
          <a:p>
            <a:pPr>
              <a:lnSpc>
                <a:spcPct val="110000"/>
              </a:lnSpc>
            </a:pPr>
            <a:r>
              <a:rPr lang="zh-CN" altLang="da-DK" sz="3200" b="1">
                <a:latin typeface="微软雅黑" panose="020B0503020204020204" pitchFamily="34" charset="-122"/>
                <a:ea typeface="微软雅黑" panose="020B0503020204020204" pitchFamily="34" charset="-122"/>
                <a:cs typeface="+mn-ea"/>
              </a:rPr>
              <a:t>图处欣赏</a:t>
            </a:r>
          </a:p>
        </p:txBody>
      </p:sp>
      <p:pic>
        <p:nvPicPr>
          <p:cNvPr id="2" name="图片 1"/>
          <p:cNvPicPr>
            <a:picLocks noChangeAspect="1"/>
          </p:cNvPicPr>
          <p:nvPr/>
        </p:nvPicPr>
        <p:blipFill>
          <a:blip r:embed="rId12"/>
          <a:srcRect r="41157"/>
          <a:stretch>
            <a:fillRect/>
          </a:stretch>
        </p:blipFill>
        <p:spPr>
          <a:xfrm>
            <a:off x="4856480" y="1508125"/>
            <a:ext cx="3018155" cy="2620010"/>
          </a:xfrm>
          <a:prstGeom prst="rect">
            <a:avLst/>
          </a:prstGeom>
          <a:effectLst>
            <a:outerShdw blurRad="63500" sx="25000" sy="25000" algn="ctr" rotWithShape="0">
              <a:prstClr val="black">
                <a:alpha val="40000"/>
              </a:prstClr>
            </a:outerShdw>
          </a:effectLst>
        </p:spPr>
      </p:pic>
      <p:pic>
        <p:nvPicPr>
          <p:cNvPr id="66565" name="图片 66564"/>
          <p:cNvPicPr>
            <a:picLocks noChangeAspect="1"/>
          </p:cNvPicPr>
          <p:nvPr/>
        </p:nvPicPr>
        <p:blipFill>
          <a:blip r:embed="rId13"/>
          <a:stretch>
            <a:fillRect/>
          </a:stretch>
        </p:blipFill>
        <p:spPr>
          <a:xfrm>
            <a:off x="8134350" y="771525"/>
            <a:ext cx="3017520" cy="2542540"/>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2000" fill="hold">
                                          <p:stCondLst>
                                            <p:cond delay="0"/>
                                          </p:stCondLst>
                                        </p:cTn>
                                        <p:tgtEl>
                                          <p:spTgt spid="49"/>
                                        </p:tgtEl>
                                        <p:attrNameLst>
                                          <p:attrName>style.visibility</p:attrName>
                                        </p:attrNameLst>
                                      </p:cBhvr>
                                      <p:to>
                                        <p:strVal val="visible"/>
                                      </p:to>
                                    </p:set>
                                    <p:animEffect transition="in" filter="fade">
                                      <p:cBhvr>
                                        <p:cTn id="7" dur="2000"/>
                                        <p:tgtEl>
                                          <p:spTgt spid="49"/>
                                        </p:tgtEl>
                                      </p:cBhvr>
                                    </p:animEffect>
                                  </p:childTnLst>
                                </p:cTn>
                              </p:par>
                              <p:par>
                                <p:cTn id="8" presetID="10" presetClass="entr" presetSubtype="0" fill="hold" grpId="0" nodeType="withEffect">
                                  <p:stCondLst>
                                    <p:cond delay="0"/>
                                  </p:stCondLst>
                                  <p:childTnLst>
                                    <p:set>
                                      <p:cBhvr>
                                        <p:cTn id="9" dur="2000" fill="hold">
                                          <p:stCondLst>
                                            <p:cond delay="0"/>
                                          </p:stCondLst>
                                        </p:cTn>
                                        <p:tgtEl>
                                          <p:spTgt spid="38"/>
                                        </p:tgtEl>
                                        <p:attrNameLst>
                                          <p:attrName>style.visibility</p:attrName>
                                        </p:attrNameLst>
                                      </p:cBhvr>
                                      <p:to>
                                        <p:strVal val="visible"/>
                                      </p:to>
                                    </p:set>
                                    <p:animEffect transition="in" filter="fade">
                                      <p:cBhvr>
                                        <p:cTn id="10" dur="2000"/>
                                        <p:tgtEl>
                                          <p:spTgt spid="38"/>
                                        </p:tgtEl>
                                      </p:cBhvr>
                                    </p:animEffect>
                                  </p:childTnLst>
                                </p:cTn>
                              </p:par>
                              <p:par>
                                <p:cTn id="11" presetID="10" presetClass="entr" presetSubtype="0" fill="hold" grpId="0" nodeType="withEffect">
                                  <p:stCondLst>
                                    <p:cond delay="0"/>
                                  </p:stCondLst>
                                  <p:childTnLst>
                                    <p:set>
                                      <p:cBhvr>
                                        <p:cTn id="12" dur="2000" fill="hold">
                                          <p:stCondLst>
                                            <p:cond delay="0"/>
                                          </p:stCondLst>
                                        </p:cTn>
                                        <p:tgtEl>
                                          <p:spTgt spid="37"/>
                                        </p:tgtEl>
                                        <p:attrNameLst>
                                          <p:attrName>style.visibility</p:attrName>
                                        </p:attrNameLst>
                                      </p:cBhvr>
                                      <p:to>
                                        <p:strVal val="visible"/>
                                      </p:to>
                                    </p:set>
                                    <p:animEffect transition="in" filter="fade">
                                      <p:cBhvr>
                                        <p:cTn id="13" dur="2000"/>
                                        <p:tgtEl>
                                          <p:spTgt spid="37"/>
                                        </p:tgtEl>
                                      </p:cBhvr>
                                    </p:animEffect>
                                  </p:childTnLst>
                                </p:cTn>
                              </p:par>
                            </p:childTnLst>
                          </p:cTn>
                        </p:par>
                        <p:par>
                          <p:cTn id="14" fill="hold">
                            <p:stCondLst>
                              <p:cond delay="2000"/>
                            </p:stCondLst>
                            <p:childTnLst>
                              <p:par>
                                <p:cTn id="15" presetID="55" presetClass="entr" presetSubtype="0"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1000" fill="hold"/>
                                        <p:tgtEl>
                                          <p:spTgt spid="56"/>
                                        </p:tgtEl>
                                        <p:attrNameLst>
                                          <p:attrName>ppt_w</p:attrName>
                                        </p:attrNameLst>
                                      </p:cBhvr>
                                      <p:tavLst>
                                        <p:tav tm="0">
                                          <p:val>
                                            <p:strVal val="#ppt_w*0.70"/>
                                          </p:val>
                                        </p:tav>
                                        <p:tav tm="100000">
                                          <p:val>
                                            <p:strVal val="#ppt_w"/>
                                          </p:val>
                                        </p:tav>
                                      </p:tavLst>
                                    </p:anim>
                                    <p:anim calcmode="lin" valueType="num">
                                      <p:cBhvr>
                                        <p:cTn id="18" dur="1000" fill="hold"/>
                                        <p:tgtEl>
                                          <p:spTgt spid="56"/>
                                        </p:tgtEl>
                                        <p:attrNameLst>
                                          <p:attrName>ppt_h</p:attrName>
                                        </p:attrNameLst>
                                      </p:cBhvr>
                                      <p:tavLst>
                                        <p:tav tm="0">
                                          <p:val>
                                            <p:strVal val="#ppt_h"/>
                                          </p:val>
                                        </p:tav>
                                        <p:tav tm="100000">
                                          <p:val>
                                            <p:strVal val="#ppt_h"/>
                                          </p:val>
                                        </p:tav>
                                      </p:tavLst>
                                    </p:anim>
                                    <p:animEffect transition="in" filter="fade">
                                      <p:cBhvr>
                                        <p:cTn id="19" dur="1000"/>
                                        <p:tgtEl>
                                          <p:spTgt spid="56"/>
                                        </p:tgtEl>
                                      </p:cBhvr>
                                    </p:animEffect>
                                  </p:childTnLst>
                                </p:cTn>
                              </p:par>
                            </p:childTnLst>
                          </p:cTn>
                        </p:par>
                        <p:par>
                          <p:cTn id="20" fill="hold">
                            <p:stCondLst>
                              <p:cond delay="3000"/>
                            </p:stCondLst>
                            <p:childTnLst>
                              <p:par>
                                <p:cTn id="21" presetID="21"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heel(1)">
                                      <p:cBhvr>
                                        <p:cTn id="23" dur="2000"/>
                                        <p:tgtEl>
                                          <p:spTgt spid="39"/>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heel(1)">
                                      <p:cBhvr>
                                        <p:cTn id="26" dur="2000"/>
                                        <p:tgtEl>
                                          <p:spTgt spid="43"/>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heel(1)">
                                      <p:cBhvr>
                                        <p:cTn id="29" dur="2000"/>
                                        <p:tgtEl>
                                          <p:spTgt spid="46"/>
                                        </p:tgtEl>
                                      </p:cBhvr>
                                    </p:animEffect>
                                  </p:childTnLst>
                                </p:cTn>
                              </p:par>
                              <p:par>
                                <p:cTn id="30" presetID="21" presetClass="entr" presetSubtype="1"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heel(1)">
                                      <p:cBhvr>
                                        <p:cTn id="32" dur="2000"/>
                                        <p:tgtEl>
                                          <p:spTgt spid="53"/>
                                        </p:tgtEl>
                                      </p:cBhvr>
                                    </p:animEffect>
                                  </p:childTnLst>
                                </p:cTn>
                              </p:par>
                              <p:par>
                                <p:cTn id="33" presetID="21" presetClass="entr" presetSubtype="1"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heel(1)">
                                      <p:cBhvr>
                                        <p:cTn id="35" dur="2000"/>
                                        <p:tgtEl>
                                          <p:spTgt spid="2"/>
                                        </p:tgtEl>
                                      </p:cBhvr>
                                    </p:animEffect>
                                  </p:childTnLst>
                                </p:cTn>
                              </p:par>
                              <p:par>
                                <p:cTn id="36" presetID="21" presetClass="entr" presetSubtype="1" fill="hold" nodeType="withEffect">
                                  <p:stCondLst>
                                    <p:cond delay="0"/>
                                  </p:stCondLst>
                                  <p:childTnLst>
                                    <p:set>
                                      <p:cBhvr>
                                        <p:cTn id="37" dur="1" fill="hold">
                                          <p:stCondLst>
                                            <p:cond delay="0"/>
                                          </p:stCondLst>
                                        </p:cTn>
                                        <p:tgtEl>
                                          <p:spTgt spid="66565"/>
                                        </p:tgtEl>
                                        <p:attrNameLst>
                                          <p:attrName>style.visibility</p:attrName>
                                        </p:attrNameLst>
                                      </p:cBhvr>
                                      <p:to>
                                        <p:strVal val="visible"/>
                                      </p:to>
                                    </p:set>
                                    <p:animEffect transition="in" filter="wheel(1)">
                                      <p:cBhvr>
                                        <p:cTn id="38" dur="2000"/>
                                        <p:tgtEl>
                                          <p:spTgt spid="66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3" grpId="0" animBg="1"/>
      <p:bldP spid="46" grpId="0" animBg="1"/>
      <p:bldP spid="49" grpId="0" animBg="1"/>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6488813" y="788184"/>
            <a:ext cx="749177" cy="432670"/>
            <a:chOff x="514350" y="1129586"/>
            <a:chExt cx="720000" cy="415819"/>
          </a:xfrm>
          <a:solidFill>
            <a:srgbClr val="FFFFFF">
              <a:lumMod val="95000"/>
              <a:alpha val="42000"/>
            </a:srgbClr>
          </a:solidFill>
        </p:grpSpPr>
        <p:sp>
          <p:nvSpPr>
            <p:cNvPr id="60" name="任意多边形: 形状 59"/>
            <p:cNvSpPr/>
            <p:nvPr>
              <p:custDataLst>
                <p:tags r:id="rId1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2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2993" y="69209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691515"/>
            <a:ext cx="3632200" cy="624840"/>
          </a:xfrm>
          <a:prstGeom prst="rect">
            <a:avLst/>
          </a:prstGeom>
          <a:noFill/>
        </p:spPr>
        <p:txBody>
          <a:bodyPr wrap="square" lIns="101600" tIns="38100" rIns="63500" bIns="38100" rtlCol="0">
            <a:noAutofit/>
          </a:bodyPr>
          <a:lstStyle/>
          <a:p>
            <a:r>
              <a:rPr lang="zh-CN" altLang="en-US" sz="3600" b="1" dirty="0">
                <a:solidFill>
                  <a:srgbClr val="FF3300"/>
                </a:solidFill>
                <a:latin typeface="Arial" panose="020B0604020202020204" pitchFamily="34" charset="0"/>
                <a:sym typeface="+mn-ea"/>
              </a:rPr>
              <a:t>你看过皮影戏吗</a:t>
            </a:r>
            <a:r>
              <a:rPr lang="en-US" altLang="zh-CN" sz="3600" b="1">
                <a:solidFill>
                  <a:srgbClr val="FF3300"/>
                </a:solidFill>
                <a:latin typeface="Arial" panose="020B0604020202020204" pitchFamily="34" charset="0"/>
                <a:sym typeface="+mn-ea"/>
              </a:rPr>
              <a:t>?</a:t>
            </a:r>
            <a:endPar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endParaRPr>
          </a:p>
        </p:txBody>
      </p:sp>
      <p:grpSp>
        <p:nvGrpSpPr>
          <p:cNvPr id="9" name="组合 8"/>
          <p:cNvGrpSpPr/>
          <p:nvPr>
            <p:custDataLst>
              <p:tags r:id="rId5"/>
            </p:custDataLst>
          </p:nvPr>
        </p:nvGrpSpPr>
        <p:grpSpPr>
          <a:xfrm>
            <a:off x="988060" y="2159635"/>
            <a:ext cx="5643880" cy="2212975"/>
            <a:chOff x="7717" y="5903"/>
            <a:chExt cx="8888" cy="3485"/>
          </a:xfrm>
        </p:grpSpPr>
        <p:grpSp>
          <p:nvGrpSpPr>
            <p:cNvPr id="31" name="组合 30"/>
            <p:cNvGrpSpPr/>
            <p:nvPr/>
          </p:nvGrpSpPr>
          <p:grpSpPr>
            <a:xfrm>
              <a:off x="7717" y="5903"/>
              <a:ext cx="8888" cy="3485"/>
              <a:chOff x="4467232" y="4347872"/>
              <a:chExt cx="5369565" cy="2212362"/>
            </a:xfrm>
          </p:grpSpPr>
          <p:sp>
            <p:nvSpPr>
              <p:cNvPr id="32" name="矩形 31"/>
              <p:cNvSpPr/>
              <p:nvPr>
                <p:custDataLst>
                  <p:tags r:id="rId17"/>
                </p:custDataLst>
              </p:nvPr>
            </p:nvSpPr>
            <p:spPr>
              <a:xfrm>
                <a:off x="4467232" y="4347872"/>
                <a:ext cx="5369565" cy="2212362"/>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8"/>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35" name="椭圆 34"/>
            <p:cNvSpPr/>
            <p:nvPr>
              <p:custDataLst>
                <p:tags r:id="rId14"/>
              </p:custDataLst>
            </p:nvPr>
          </p:nvSpPr>
          <p:spPr>
            <a:xfrm>
              <a:off x="7937" y="6299"/>
              <a:ext cx="229" cy="229"/>
            </a:xfrm>
            <a:prstGeom prst="ellipse">
              <a:avLst/>
            </a:prstGeom>
            <a:solidFill>
              <a:srgbClr val="FFC000"/>
            </a:solidFill>
            <a:ln w="38100">
              <a:solidFill>
                <a:srgbClr val="E34C3E"/>
              </a:solid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custDataLst>
                <p:tags r:id="rId15"/>
              </p:custDataLst>
            </p:nvPr>
          </p:nvSpPr>
          <p:spPr>
            <a:xfrm>
              <a:off x="8319" y="5999"/>
              <a:ext cx="4490" cy="829"/>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dirty="0">
                  <a:solidFill>
                    <a:srgbClr val="000099"/>
                  </a:solidFill>
                  <a:latin typeface="黑体" panose="02010609060101010101" charset="-122"/>
                  <a:ea typeface="黑体" panose="02010609060101010101" charset="-122"/>
                  <a:sym typeface="+mn-ea"/>
                </a:rPr>
                <a:t>感受生活</a:t>
              </a:r>
            </a:p>
          </p:txBody>
        </p:sp>
        <p:sp>
          <p:nvSpPr>
            <p:cNvPr id="6" name="文本框 5"/>
            <p:cNvSpPr txBox="1"/>
            <p:nvPr>
              <p:custDataLst>
                <p:tags r:id="rId16"/>
              </p:custDataLst>
            </p:nvPr>
          </p:nvSpPr>
          <p:spPr>
            <a:xfrm>
              <a:off x="8166" y="7234"/>
              <a:ext cx="8045" cy="2153"/>
            </a:xfrm>
            <a:prstGeom prst="rect">
              <a:avLst/>
            </a:prstGeom>
            <a:noFill/>
          </p:spPr>
          <p:txBody>
            <a:bodyPr wrap="square" lIns="101600" tIns="0" rIns="82550" bIns="0" rtlCol="0">
              <a:noAutofit/>
            </a:bodyPr>
            <a:lstStyle/>
            <a:p>
              <a:pPr fontAlgn="auto">
                <a:lnSpc>
                  <a:spcPct val="130000"/>
                </a:lnSpc>
              </a:pPr>
              <a:r>
                <a:rPr lang="zh-CN" altLang="en-US" sz="1600" b="1" dirty="0">
                  <a:latin typeface="Arial" panose="020B0604020202020204" pitchFamily="34" charset="0"/>
                  <a:sym typeface="+mn-ea"/>
                </a:rPr>
                <a:t>皮影戏又名“灯影子”，是我国民间一种古老而奇特的戏曲艺术，在关中地区很为流行。皮影戏演出简便，表演领域广阔，演技细腻，活跃于广大农村，深受农民的欢迎。 </a:t>
              </a:r>
              <a:endParaRPr lang="zh-CN" altLang="en-US" sz="1600" b="1" dirty="0">
                <a:latin typeface="Arial" panose="020B0604020202020204" pitchFamily="34" charset="0"/>
              </a:endParaRPr>
            </a:p>
            <a:p>
              <a:pPr fontAlgn="auto">
                <a:lnSpc>
                  <a:spcPct val="130000"/>
                </a:lnSpc>
              </a:pPr>
              <a:endParaRPr lang="zh-CN" altLang="en-US" sz="1600" spc="150" dirty="0">
                <a:solidFill>
                  <a:srgbClr val="000000">
                    <a:lumMod val="50000"/>
                    <a:lumOff val="50000"/>
                  </a:srgbClr>
                </a:solidFill>
                <a:uFillTx/>
                <a:latin typeface="Arial" panose="020B0604020202020204" pitchFamily="34" charset="0"/>
                <a:ea typeface="微软雅黑" panose="020B0503020204020204" pitchFamily="34" charset="-122"/>
              </a:endParaRPr>
            </a:p>
          </p:txBody>
        </p:sp>
      </p:grpSp>
      <p:grpSp>
        <p:nvGrpSpPr>
          <p:cNvPr id="10" name="组合 9"/>
          <p:cNvGrpSpPr/>
          <p:nvPr/>
        </p:nvGrpSpPr>
        <p:grpSpPr>
          <a:xfrm>
            <a:off x="344805" y="4746625"/>
            <a:ext cx="11506200" cy="1900555"/>
            <a:chOff x="543" y="7475"/>
            <a:chExt cx="18120" cy="2993"/>
          </a:xfrm>
        </p:grpSpPr>
        <p:sp>
          <p:nvSpPr>
            <p:cNvPr id="52" name="矩形 51"/>
            <p:cNvSpPr/>
            <p:nvPr>
              <p:custDataLst>
                <p:tags r:id="rId6"/>
              </p:custDataLst>
            </p:nvPr>
          </p:nvSpPr>
          <p:spPr>
            <a:xfrm>
              <a:off x="707" y="7591"/>
              <a:ext cx="17785" cy="275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7"/>
              </p:custDataLst>
            </p:nvPr>
          </p:nvGrpSpPr>
          <p:grpSpPr>
            <a:xfrm>
              <a:off x="543" y="7475"/>
              <a:ext cx="590" cy="745"/>
              <a:chOff x="635000" y="3365500"/>
              <a:chExt cx="374650" cy="473075"/>
            </a:xfrm>
          </p:grpSpPr>
          <p:cxnSp>
            <p:nvCxnSpPr>
              <p:cNvPr id="54" name="直接连接符 53"/>
              <p:cNvCxnSpPr/>
              <p:nvPr>
                <p:custDataLst>
                  <p:tags r:id="rId12"/>
                </p:custDataLst>
              </p:nvPr>
            </p:nvCxnSpPr>
            <p:spPr>
              <a:xfrm>
                <a:off x="635000" y="3438525"/>
                <a:ext cx="374650" cy="0"/>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3"/>
                </p:custDataLst>
              </p:nvPr>
            </p:nvCxnSpPr>
            <p:spPr>
              <a:xfrm>
                <a:off x="736600" y="3365500"/>
                <a:ext cx="0" cy="473075"/>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8"/>
              </p:custDataLst>
            </p:nvPr>
          </p:nvGrpSpPr>
          <p:grpSpPr>
            <a:xfrm rot="10800000">
              <a:off x="18073" y="9724"/>
              <a:ext cx="590" cy="745"/>
              <a:chOff x="635000" y="3365500"/>
              <a:chExt cx="374650" cy="473075"/>
            </a:xfrm>
          </p:grpSpPr>
          <p:cxnSp>
            <p:nvCxnSpPr>
              <p:cNvPr id="57" name="直接连接符 56"/>
              <p:cNvCxnSpPr/>
              <p:nvPr>
                <p:custDataLst>
                  <p:tags r:id="rId10"/>
                </p:custDataLst>
              </p:nvPr>
            </p:nvCxnSpPr>
            <p:spPr>
              <a:xfrm>
                <a:off x="635000" y="3438525"/>
                <a:ext cx="374650" cy="0"/>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1"/>
                </p:custDataLst>
              </p:nvPr>
            </p:nvCxnSpPr>
            <p:spPr>
              <a:xfrm>
                <a:off x="736600" y="3365500"/>
                <a:ext cx="0" cy="473075"/>
              </a:xfrm>
              <a:prstGeom prst="line">
                <a:avLst/>
              </a:prstGeom>
              <a:ln w="50800">
                <a:solidFill>
                  <a:srgbClr val="F3901B"/>
                </a:solidFill>
              </a:ln>
            </p:spPr>
            <p:style>
              <a:lnRef idx="1">
                <a:srgbClr val="1E6BC5"/>
              </a:lnRef>
              <a:fillRef idx="0">
                <a:srgbClr val="1E6BC5"/>
              </a:fillRef>
              <a:effectRef idx="0">
                <a:srgbClr val="1E6BC5"/>
              </a:effectRef>
              <a:fontRef idx="minor">
                <a:srgbClr val="000000"/>
              </a:fontRef>
            </p:style>
          </p:cxnSp>
        </p:grpSp>
        <p:sp>
          <p:nvSpPr>
            <p:cNvPr id="8" name="文本框 7"/>
            <p:cNvSpPr txBox="1"/>
            <p:nvPr>
              <p:custDataLst>
                <p:tags r:id="rId9"/>
              </p:custDataLst>
            </p:nvPr>
          </p:nvSpPr>
          <p:spPr>
            <a:xfrm>
              <a:off x="1054" y="7912"/>
              <a:ext cx="17090" cy="2109"/>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lgn="just"/>
              <a:r>
                <a:rPr lang="zh-CN" altLang="en-US" dirty="0">
                  <a:solidFill>
                    <a:schemeClr val="tx1">
                      <a:lumMod val="85000"/>
                      <a:lumOff val="15000"/>
                    </a:schemeClr>
                  </a:solidFill>
                  <a:latin typeface="Arial" panose="020B0604020202020204" pitchFamily="34" charset="0"/>
                  <a:ea typeface="微软雅黑" panose="020B0503020204020204" pitchFamily="34" charset="-122"/>
                </a:rPr>
                <a:t>皮影戏从有文字记载，已经有2000多年的历史，汉武帝爱妃李夫人染疾故去了，武帝的思念心切神情恍惚，终日不理朝政。大臣李少翁一日出门，路遇孩童手拿布娃娃玩耍，影子倒映于地栩栩如生。李少翁心中一动，用棉帛裁成李夫人影像，涂上色彩，并在手脚处装上木杆。入夜围方帷，张灯烛，恭请皇帝端坐帐中观看。武帝看罢龙颜大悦，就此爱不释手。这个载入《汉书》的爱情故事，被认为是皮影戏最早的渊源。</a:t>
              </a:r>
            </a:p>
          </p:txBody>
        </p:sp>
      </p:grpSp>
      <p:pic>
        <p:nvPicPr>
          <p:cNvPr id="7" name="图片 6"/>
          <p:cNvPicPr>
            <a:picLocks noChangeAspect="1"/>
          </p:cNvPicPr>
          <p:nvPr/>
        </p:nvPicPr>
        <p:blipFill>
          <a:blip r:embed="rId22"/>
          <a:srcRect l="28015" r="19341"/>
          <a:stretch>
            <a:fillRect/>
          </a:stretch>
        </p:blipFill>
        <p:spPr>
          <a:xfrm>
            <a:off x="8101965" y="-7620"/>
            <a:ext cx="3650615" cy="481139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4" presetClass="entr" presetSubtype="3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ox(out)">
                                      <p:cBhvr>
                                        <p:cTn id="16" dur="2000"/>
                                        <p:tgtEl>
                                          <p:spTgt spid="7"/>
                                        </p:tgtEl>
                                      </p:cBhvr>
                                    </p:animEffect>
                                  </p:childTnLst>
                                </p:cTn>
                              </p:par>
                            </p:childTnLst>
                          </p:cTn>
                        </p:par>
                        <p:par>
                          <p:cTn id="17" fill="hold">
                            <p:stCondLst>
                              <p:cond delay="5000"/>
                            </p:stCondLst>
                            <p:childTnLst>
                              <p:par>
                                <p:cTn id="18" presetID="8" presetClass="entr" presetSubtype="3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amond(out)">
                                      <p:cBhvr>
                                        <p:cTn id="20" dur="2000"/>
                                        <p:tgtEl>
                                          <p:spTgt spid="9"/>
                                        </p:tgtEl>
                                      </p:cBhvr>
                                    </p:animEffect>
                                  </p:childTnLst>
                                </p:cTn>
                              </p:par>
                            </p:childTnLst>
                          </p:cTn>
                        </p:par>
                        <p:par>
                          <p:cTn id="21" fill="hold">
                            <p:stCondLst>
                              <p:cond delay="7000"/>
                            </p:stCondLst>
                            <p:childTnLst>
                              <p:par>
                                <p:cTn id="22" presetID="18" presetClass="entr" presetSubtype="6" fill="hold" nodeType="afterEffect">
                                  <p:stCondLst>
                                    <p:cond delay="0"/>
                                  </p:stCondLst>
                                  <p:childTnLst>
                                    <p:set>
                                      <p:cBhvr>
                                        <p:cTn id="23" dur="1000" fill="hold">
                                          <p:stCondLst>
                                            <p:cond delay="0"/>
                                          </p:stCondLst>
                                        </p:cTn>
                                        <p:tgtEl>
                                          <p:spTgt spid="10"/>
                                        </p:tgtEl>
                                        <p:attrNameLst>
                                          <p:attrName>style.visibility</p:attrName>
                                        </p:attrNameLst>
                                      </p:cBhvr>
                                      <p:to>
                                        <p:strVal val="visible"/>
                                      </p:to>
                                    </p:set>
                                    <p:animEffect transition="in" filter="strips(downRight)">
                                      <p:cBhvr>
                                        <p:cTn id="2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6507837" y="0"/>
            <a:ext cx="5684163" cy="6858000"/>
          </a:xfrm>
          <a:prstGeom prst="rect">
            <a:avLst/>
          </a:prstGeom>
          <a:solidFill>
            <a:srgbClr val="FFFFFF">
              <a:lumMod val="9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6" name="文本框 15"/>
          <p:cNvSpPr txBox="1"/>
          <p:nvPr>
            <p:custDataLst>
              <p:tags r:id="rId3"/>
            </p:custDataLst>
          </p:nvPr>
        </p:nvSpPr>
        <p:spPr>
          <a:xfrm>
            <a:off x="673100" y="2701512"/>
            <a:ext cx="5518150" cy="3233928"/>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indent="-342900" algn="just">
              <a:lnSpc>
                <a:spcPct val="150000"/>
              </a:lnSpc>
              <a:buFont typeface="Wingdings" panose="05000000000000000000" charset="0"/>
              <a:buChar char="p"/>
            </a:pPr>
            <a:r>
              <a:rPr lang="zh-CN" altLang="en-US" sz="18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北京故宫中的日晷闻名世界</a:t>
            </a:r>
            <a:r>
              <a:rPr lang="en-US" altLang="zh-CN" sz="18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8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是我国光辉出灿烂文化的瑰宝</a:t>
            </a:r>
            <a:r>
              <a:rPr lang="en-US" altLang="zh-CN" sz="18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8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它是我国古代利用日影测定时刻的仪器</a:t>
            </a:r>
            <a:r>
              <a:rPr lang="en-US" altLang="zh-CN" sz="18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8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它由“晷面”与“晷针”组成，当太阳光照在日晷中轴上产生</a:t>
            </a:r>
            <a:r>
              <a:rPr lang="zh-CN" altLang="en-US" sz="1800" b="1" dirty="0">
                <a:solidFill>
                  <a:srgbClr val="C00000"/>
                </a:solidFill>
                <a:cs typeface="华文中宋" panose="02010600040101010101" charset="-122"/>
                <a:sym typeface="+mn-ea"/>
              </a:rPr>
              <a:t>投影</a:t>
            </a:r>
            <a:r>
              <a:rPr lang="zh-CN" altLang="en-US" sz="18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，晷针的影子就会投向晷面，随着时间的推移，</a:t>
            </a:r>
            <a:r>
              <a:rPr lang="zh-CN" altLang="en-US" sz="1800" b="1" dirty="0">
                <a:solidFill>
                  <a:schemeClr val="tx1">
                    <a:lumMod val="85000"/>
                    <a:lumOff val="15000"/>
                  </a:schemeClr>
                </a:solidFill>
                <a:cs typeface="华文中宋" panose="02010600040101010101" charset="-122"/>
                <a:sym typeface="+mn-ea"/>
              </a:rPr>
              <a:t>晷针的影的长度发生变化</a:t>
            </a:r>
            <a:r>
              <a:rPr lang="en-US" altLang="zh-CN" sz="180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8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晷针的影子在晷面上慢慢移动，聪明的古人以此来显示时刻．</a:t>
            </a:r>
          </a:p>
        </p:txBody>
      </p:sp>
      <p:grpSp>
        <p:nvGrpSpPr>
          <p:cNvPr id="12" name="组合 11"/>
          <p:cNvGrpSpPr/>
          <p:nvPr/>
        </p:nvGrpSpPr>
        <p:grpSpPr>
          <a:xfrm>
            <a:off x="5330825" y="925830"/>
            <a:ext cx="556260" cy="485140"/>
            <a:chOff x="8395" y="1458"/>
            <a:chExt cx="876" cy="764"/>
          </a:xfrm>
        </p:grpSpPr>
        <p:sp>
          <p:nvSpPr>
            <p:cNvPr id="22" name="任意多边形: 形状 21"/>
            <p:cNvSpPr>
              <a:spLocks noChangeAspect="1"/>
            </p:cNvSpPr>
            <p:nvPr>
              <p:custDataLst>
                <p:tags r:id="rId22"/>
              </p:custDataLst>
            </p:nvPr>
          </p:nvSpPr>
          <p:spPr>
            <a:xfrm>
              <a:off x="8395" y="1458"/>
              <a:ext cx="377" cy="7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3" name="任意多边形: 形状 22"/>
            <p:cNvSpPr>
              <a:spLocks noChangeAspect="1"/>
            </p:cNvSpPr>
            <p:nvPr>
              <p:custDataLst>
                <p:tags r:id="rId23"/>
              </p:custDataLst>
            </p:nvPr>
          </p:nvSpPr>
          <p:spPr>
            <a:xfrm>
              <a:off x="8895" y="1458"/>
              <a:ext cx="377" cy="7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grpSp>
      <p:sp>
        <p:nvSpPr>
          <p:cNvPr id="40" name="文本框 39"/>
          <p:cNvSpPr txBox="1"/>
          <p:nvPr>
            <p:custDataLst>
              <p:tags r:id="rId4"/>
            </p:custDataLst>
          </p:nvPr>
        </p:nvSpPr>
        <p:spPr>
          <a:xfrm>
            <a:off x="6590843" y="6100463"/>
            <a:ext cx="5518150" cy="316992"/>
          </a:xfrm>
          <a:prstGeom prst="rect">
            <a:avLst/>
          </a:prstGeom>
          <a:noFill/>
        </p:spPr>
        <p:txBody>
          <a:bodyPr wrap="square" lIns="101600" tIns="0" rIns="82550" bIns="0" rtlCol="0">
            <a:noAutofit/>
          </a:bodyPr>
          <a:lstStyle>
            <a:defPPr>
              <a:defRPr lang="zh-CN"/>
            </a:defPPr>
            <a:lvl1pPr fontAlgn="auto">
              <a:lnSpc>
                <a:spcPct val="130000"/>
              </a:lnSpc>
              <a:defRPr sz="1600" spc="150">
                <a:uFillTx/>
              </a:defRPr>
            </a:lvl1pPr>
          </a:lstStyle>
          <a:p>
            <a:pPr algn="ctr"/>
            <a:r>
              <a:rPr lang="zh-CN" altLang="zh-CN" dirty="0">
                <a:solidFill>
                  <a:srgbClr val="000000">
                    <a:lumMod val="75000"/>
                    <a:lumOff val="25000"/>
                  </a:srgbClr>
                </a:solidFill>
                <a:latin typeface="微软雅黑" panose="020B0503020204020204" pitchFamily="34" charset="-122"/>
                <a:ea typeface="微软雅黑" panose="020B0503020204020204" pitchFamily="34" charset="-122"/>
              </a:rPr>
              <a:t>想了解更多的内容，那就继续向下看吧！</a:t>
            </a:r>
          </a:p>
        </p:txBody>
      </p:sp>
      <p:sp>
        <p:nvSpPr>
          <p:cNvPr id="7" name="矩形 6"/>
          <p:cNvSpPr/>
          <p:nvPr>
            <p:custDataLst>
              <p:tags r:id="rId5"/>
            </p:custDataLst>
          </p:nvPr>
        </p:nvSpPr>
        <p:spPr>
          <a:xfrm>
            <a:off x="7334111" y="440546"/>
            <a:ext cx="4031615" cy="5501872"/>
          </a:xfrm>
          <a:prstGeom prst="rect">
            <a:avLst/>
          </a:prstGeom>
          <a:solidFill>
            <a:schemeClr val="accent2"/>
          </a:solidFill>
          <a:ln w="25400">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pic>
        <p:nvPicPr>
          <p:cNvPr id="10" name="图片 9"/>
          <p:cNvPicPr>
            <a:picLocks noChangeAspect="1"/>
          </p:cNvPicPr>
          <p:nvPr/>
        </p:nvPicPr>
        <p:blipFill>
          <a:blip r:embed="rId25"/>
          <a:srcRect t="5561" r="4476"/>
          <a:stretch>
            <a:fillRect/>
          </a:stretch>
        </p:blipFill>
        <p:spPr>
          <a:xfrm>
            <a:off x="7607300" y="685800"/>
            <a:ext cx="3495675" cy="4972685"/>
          </a:xfrm>
          <a:prstGeom prst="rect">
            <a:avLst/>
          </a:prstGeom>
        </p:spPr>
      </p:pic>
      <p:sp>
        <p:nvSpPr>
          <p:cNvPr id="5" name="文本框 4"/>
          <p:cNvSpPr txBox="1"/>
          <p:nvPr>
            <p:custDataLst>
              <p:tags r:id="rId6"/>
            </p:custDataLst>
          </p:nvPr>
        </p:nvSpPr>
        <p:spPr>
          <a:xfrm>
            <a:off x="673100" y="828063"/>
            <a:ext cx="3632200" cy="1183640"/>
          </a:xfrm>
          <a:prstGeom prst="rect">
            <a:avLst/>
          </a:prstGeom>
          <a:noFill/>
        </p:spPr>
        <p:txBody>
          <a:bodyPr wrap="square" lIns="101600" tIns="38100" rIns="63500" bIns="38100" rtlCol="0" anchor="b" anchorCtr="0">
            <a:noAutofit/>
          </a:bodyPr>
          <a:lstStyle/>
          <a:p>
            <a:pPr fontAlgn="auto">
              <a:lnSpc>
                <a:spcPct val="100000"/>
              </a:lnSpc>
            </a:pPr>
            <a:r>
              <a:rPr lang="zh-CN" altLang="zh-CN" sz="3600" b="1" spc="300" dirty="0">
                <a:solidFill>
                  <a:srgbClr val="000000">
                    <a:lumMod val="75000"/>
                    <a:lumOff val="25000"/>
                  </a:srgbClr>
                </a:solidFill>
                <a:uFillTx/>
                <a:latin typeface="Arial" panose="020B0604020202020204" pitchFamily="34" charset="0"/>
                <a:ea typeface="微软雅黑" panose="020B0503020204020204" pitchFamily="34" charset="-122"/>
              </a:rPr>
              <a:t>你知道吗？</a:t>
            </a:r>
          </a:p>
        </p:txBody>
      </p:sp>
      <p:grpSp>
        <p:nvGrpSpPr>
          <p:cNvPr id="6" name="组合 5"/>
          <p:cNvGrpSpPr/>
          <p:nvPr>
            <p:custDataLst>
              <p:tags r:id="rId7"/>
            </p:custDataLst>
          </p:nvPr>
        </p:nvGrpSpPr>
        <p:grpSpPr>
          <a:xfrm>
            <a:off x="6557010" y="2890520"/>
            <a:ext cx="5523230" cy="1389380"/>
            <a:chOff x="10326" y="4552"/>
            <a:chExt cx="8698" cy="2188"/>
          </a:xfrm>
        </p:grpSpPr>
        <p:grpSp>
          <p:nvGrpSpPr>
            <p:cNvPr id="4" name="组合 3"/>
            <p:cNvGrpSpPr/>
            <p:nvPr/>
          </p:nvGrpSpPr>
          <p:grpSpPr>
            <a:xfrm>
              <a:off x="10842" y="4552"/>
              <a:ext cx="7761" cy="2188"/>
              <a:chOff x="10842" y="4552"/>
              <a:chExt cx="7761" cy="2188"/>
            </a:xfrm>
          </p:grpSpPr>
          <p:pic>
            <p:nvPicPr>
              <p:cNvPr id="11" name="图片 10"/>
              <p:cNvPicPr>
                <a:picLocks noChangeAspect="1"/>
              </p:cNvPicPr>
              <p:nvPr>
                <p:custDataLst>
                  <p:tags r:id="rId11"/>
                </p:custDataLst>
              </p:nvPr>
            </p:nvPicPr>
            <p:blipFill>
              <a:blip r:embed="rId26"/>
              <a:stretch>
                <a:fillRect/>
              </a:stretch>
            </p:blipFill>
            <p:spPr>
              <a:xfrm>
                <a:off x="10842" y="4552"/>
                <a:ext cx="7757" cy="2189"/>
              </a:xfrm>
              <a:prstGeom prst="roundRect">
                <a:avLst>
                  <a:gd name="adj" fmla="val 50000"/>
                </a:avLst>
              </a:prstGeom>
              <a:noFill/>
              <a:extLst>
                <a:ext uri="{909E8E84-426E-40DD-AFC4-6F175D3DCCD1}">
                  <a14:hiddenFill xmlns:a14="http://schemas.microsoft.com/office/drawing/2010/main">
                    <a:solidFill>
                      <a:srgbClr val="767676"/>
                    </a:solidFill>
                  </a14:hiddenFill>
                </a:ext>
              </a:extLst>
            </p:spPr>
          </p:pic>
          <p:grpSp>
            <p:nvGrpSpPr>
              <p:cNvPr id="55" name="组合 54"/>
              <p:cNvGrpSpPr/>
              <p:nvPr>
                <p:custDataLst>
                  <p:tags r:id="rId12"/>
                </p:custDataLst>
              </p:nvPr>
            </p:nvGrpSpPr>
            <p:grpSpPr>
              <a:xfrm>
                <a:off x="10845" y="4554"/>
                <a:ext cx="7759" cy="2187"/>
                <a:chOff x="3554" y="4196"/>
                <a:chExt cx="12416" cy="1749"/>
              </a:xfrm>
            </p:grpSpPr>
            <p:sp>
              <p:nvSpPr>
                <p:cNvPr id="44" name="镜片光晕2"/>
                <p:cNvSpPr/>
                <p:nvPr>
                  <p:custDataLst>
                    <p:tags r:id="rId13"/>
                  </p:custDataLst>
                </p:nvPr>
              </p:nvSpPr>
              <p:spPr>
                <a:xfrm>
                  <a:off x="3554" y="4196"/>
                  <a:ext cx="12416" cy="1749"/>
                </a:xfrm>
                <a:prstGeom prst="roundRect">
                  <a:avLst>
                    <a:gd name="adj" fmla="val 50000"/>
                  </a:avLst>
                </a:prstGeom>
                <a:gradFill flip="none" rotWithShape="1">
                  <a:gsLst>
                    <a:gs pos="100000">
                      <a:srgbClr val="FFFFFF">
                        <a:lumMod val="85000"/>
                        <a:alpha val="30000"/>
                      </a:srgbClr>
                    </a:gs>
                    <a:gs pos="86000">
                      <a:srgbClr val="FFFFFF">
                        <a:lumMod val="85000"/>
                        <a:alpha val="0"/>
                      </a:srgbClr>
                    </a:gs>
                  </a:gsLst>
                  <a:path path="shape">
                    <a:fillToRect l="50000" t="50000" r="50000" b="50000"/>
                  </a:path>
                  <a:tileRect/>
                </a:gra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45" name="镜片光晕"/>
                <p:cNvSpPr/>
                <p:nvPr>
                  <p:custDataLst>
                    <p:tags r:id="rId14"/>
                  </p:custDataLst>
                </p:nvPr>
              </p:nvSpPr>
              <p:spPr>
                <a:xfrm>
                  <a:off x="3554" y="4196"/>
                  <a:ext cx="12416" cy="1749"/>
                </a:xfrm>
                <a:prstGeom prst="roundRect">
                  <a:avLst>
                    <a:gd name="adj" fmla="val 50000"/>
                  </a:avLst>
                </a:prstGeom>
                <a:gradFill flip="none" rotWithShape="1">
                  <a:gsLst>
                    <a:gs pos="99000">
                      <a:srgbClr val="0099FF">
                        <a:alpha val="8000"/>
                      </a:srgbClr>
                    </a:gs>
                    <a:gs pos="90000">
                      <a:srgbClr val="0099FF">
                        <a:alpha val="0"/>
                      </a:srgbClr>
                    </a:gs>
                  </a:gsLst>
                  <a:path path="shape">
                    <a:fillToRect l="50000" t="50000" r="50000" b="50000"/>
                  </a:path>
                  <a:tileRect/>
                </a:gra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46" name="镜片膜光2"/>
                <p:cNvSpPr/>
                <p:nvPr>
                  <p:custDataLst>
                    <p:tags r:id="rId15"/>
                  </p:custDataLst>
                </p:nvPr>
              </p:nvSpPr>
              <p:spPr>
                <a:xfrm>
                  <a:off x="3554" y="4196"/>
                  <a:ext cx="12416" cy="1749"/>
                </a:xfrm>
                <a:prstGeom prst="roundRect">
                  <a:avLst>
                    <a:gd name="adj" fmla="val 50000"/>
                  </a:avLst>
                </a:prstGeom>
                <a:gradFill flip="none" rotWithShape="1">
                  <a:gsLst>
                    <a:gs pos="5000">
                      <a:srgbClr val="69FDCC">
                        <a:alpha val="20000"/>
                      </a:srgbClr>
                    </a:gs>
                    <a:gs pos="17000">
                      <a:srgbClr val="0099FF">
                        <a:alpha val="0"/>
                      </a:srgbClr>
                    </a:gs>
                  </a:gsLst>
                  <a:path path="circle">
                    <a:fillToRect l="100000" t="100000"/>
                  </a:path>
                  <a:tileRect r="-100000" b="-100000"/>
                </a:gra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54" name="镜片反光"/>
                <p:cNvSpPr/>
                <p:nvPr>
                  <p:custDataLst>
                    <p:tags r:id="rId16"/>
                  </p:custDataLst>
                </p:nvPr>
              </p:nvSpPr>
              <p:spPr>
                <a:xfrm>
                  <a:off x="3554" y="4196"/>
                  <a:ext cx="12416" cy="1749"/>
                </a:xfrm>
                <a:prstGeom prst="roundRect">
                  <a:avLst>
                    <a:gd name="adj" fmla="val 50000"/>
                  </a:avLst>
                </a:prstGeom>
                <a:gradFill flip="none" rotWithShape="1">
                  <a:gsLst>
                    <a:gs pos="87000">
                      <a:srgbClr val="FFFFFF">
                        <a:alpha val="20000"/>
                      </a:srgbClr>
                    </a:gs>
                    <a:gs pos="65000">
                      <a:srgbClr val="FFFFFF">
                        <a:alpha val="0"/>
                      </a:srgbClr>
                    </a:gs>
                  </a:gsLst>
                  <a:lin ang="16200000"/>
                </a:gra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48" name="镜片膜光"/>
                <p:cNvSpPr/>
                <p:nvPr>
                  <p:custDataLst>
                    <p:tags r:id="rId17"/>
                  </p:custDataLst>
                </p:nvPr>
              </p:nvSpPr>
              <p:spPr>
                <a:xfrm>
                  <a:off x="3554" y="4196"/>
                  <a:ext cx="12416" cy="1749"/>
                </a:xfrm>
                <a:prstGeom prst="roundRect">
                  <a:avLst>
                    <a:gd name="adj" fmla="val 50000"/>
                  </a:avLst>
                </a:prstGeom>
                <a:gradFill flip="none" rotWithShape="1">
                  <a:gsLst>
                    <a:gs pos="100000">
                      <a:srgbClr val="69FDCC">
                        <a:alpha val="36000"/>
                      </a:srgbClr>
                    </a:gs>
                    <a:gs pos="79000">
                      <a:srgbClr val="FFFFFF">
                        <a:alpha val="0"/>
                      </a:srgbClr>
                    </a:gs>
                    <a:gs pos="90000">
                      <a:srgbClr val="7030A0">
                        <a:alpha val="7000"/>
                      </a:srgbClr>
                    </a:gs>
                  </a:gsLst>
                  <a:path path="circle">
                    <a:fillToRect l="100000" t="100000"/>
                  </a:path>
                  <a:tileRect r="-100000" b="-100000"/>
                </a:gra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49" name="镜片高光"/>
                <p:cNvSpPr/>
                <p:nvPr>
                  <p:custDataLst>
                    <p:tags r:id="rId18"/>
                  </p:custDataLst>
                </p:nvPr>
              </p:nvSpPr>
              <p:spPr>
                <a:xfrm>
                  <a:off x="3554" y="4196"/>
                  <a:ext cx="12416" cy="1749"/>
                </a:xfrm>
                <a:prstGeom prst="roundRect">
                  <a:avLst>
                    <a:gd name="adj" fmla="val 50000"/>
                  </a:avLst>
                </a:prstGeom>
                <a:gradFill flip="none" rotWithShape="1">
                  <a:gsLst>
                    <a:gs pos="88000">
                      <a:srgbClr val="FFFFFF">
                        <a:alpha val="63000"/>
                      </a:srgbClr>
                    </a:gs>
                    <a:gs pos="100000">
                      <a:srgbClr val="FFFFFF">
                        <a:alpha val="30000"/>
                      </a:srgbClr>
                    </a:gs>
                  </a:gsLst>
                  <a:path path="circle">
                    <a:fillToRect t="100000" r="100000"/>
                  </a:path>
                  <a:tileRect l="-100000" b="-100000"/>
                </a:gra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4000" b="1">
                      <a:solidFill>
                        <a:schemeClr val="tx1">
                          <a:lumMod val="95000"/>
                          <a:lumOff val="5000"/>
                        </a:schemeClr>
                      </a:solidFill>
                      <a:effectLst>
                        <a:outerShdw blurRad="38100" dist="38100" dir="2700000" algn="tl">
                          <a:srgbClr val="000000">
                            <a:alpha val="43137"/>
                          </a:srgbClr>
                        </a:outerShdw>
                      </a:effectLst>
                    </a:rPr>
                    <a:t>什么是投影呢？</a:t>
                  </a:r>
                </a:p>
              </p:txBody>
            </p:sp>
            <p:grpSp>
              <p:nvGrpSpPr>
                <p:cNvPr id="50" name="镜框组件"/>
                <p:cNvGrpSpPr/>
                <p:nvPr/>
              </p:nvGrpSpPr>
              <p:grpSpPr>
                <a:xfrm>
                  <a:off x="3554" y="4196"/>
                  <a:ext cx="12416" cy="1749"/>
                  <a:chOff x="3393" y="1236"/>
                  <a:chExt cx="12416" cy="8328"/>
                </a:xfrm>
                <a:effectLst>
                  <a:outerShdw blurRad="101600" sx="99000" sy="99000" algn="ctr" rotWithShape="0">
                    <a:prstClr val="black">
                      <a:alpha val="20000"/>
                    </a:prstClr>
                  </a:outerShdw>
                </a:effectLst>
              </p:grpSpPr>
              <p:sp>
                <p:nvSpPr>
                  <p:cNvPr id="51" name="镜框内"/>
                  <p:cNvSpPr/>
                  <p:nvPr>
                    <p:custDataLst>
                      <p:tags r:id="rId19"/>
                    </p:custDataLst>
                  </p:nvPr>
                </p:nvSpPr>
                <p:spPr>
                  <a:xfrm>
                    <a:off x="3393" y="1236"/>
                    <a:ext cx="12416" cy="8329"/>
                  </a:xfrm>
                  <a:prstGeom prst="roundRect">
                    <a:avLst>
                      <a:gd name="adj" fmla="val 50000"/>
                    </a:avLst>
                  </a:prstGeom>
                  <a:noFill/>
                  <a:ln w="76200">
                    <a:gradFill>
                      <a:gsLst>
                        <a:gs pos="0">
                          <a:srgbClr val="303030">
                            <a:alpha val="100000"/>
                          </a:srgbClr>
                        </a:gs>
                        <a:gs pos="24000">
                          <a:srgbClr val="303030">
                            <a:lumMod val="60000"/>
                            <a:lumOff val="40000"/>
                            <a:alpha val="100000"/>
                          </a:srgbClr>
                        </a:gs>
                        <a:gs pos="84000">
                          <a:srgbClr val="303030">
                            <a:lumMod val="50000"/>
                            <a:alpha val="100000"/>
                          </a:srgbClr>
                        </a:gs>
                      </a:gsLst>
                      <a:lin ang="2700000" scaled="1"/>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000000"/>
                      </a:solidFill>
                    </a:endParaRPr>
                  </a:p>
                </p:txBody>
              </p:sp>
              <p:sp>
                <p:nvSpPr>
                  <p:cNvPr id="52" name="镜框外"/>
                  <p:cNvSpPr/>
                  <p:nvPr>
                    <p:custDataLst>
                      <p:tags r:id="rId20"/>
                    </p:custDataLst>
                  </p:nvPr>
                </p:nvSpPr>
                <p:spPr>
                  <a:xfrm>
                    <a:off x="3393" y="1236"/>
                    <a:ext cx="12416" cy="8329"/>
                  </a:xfrm>
                  <a:prstGeom prst="roundRect">
                    <a:avLst>
                      <a:gd name="adj" fmla="val 50000"/>
                    </a:avLst>
                  </a:prstGeom>
                  <a:noFill/>
                  <a:ln w="76200">
                    <a:gradFill>
                      <a:gsLst>
                        <a:gs pos="0">
                          <a:srgbClr val="303030">
                            <a:alpha val="58000"/>
                          </a:srgbClr>
                        </a:gs>
                        <a:gs pos="51000">
                          <a:srgbClr val="303030">
                            <a:lumMod val="75000"/>
                            <a:alpha val="100000"/>
                          </a:srgbClr>
                        </a:gs>
                        <a:gs pos="75000">
                          <a:srgbClr val="303030">
                            <a:lumMod val="50000"/>
                            <a:alpha val="70000"/>
                          </a:srgbClr>
                        </a:gs>
                      </a:gsLst>
                      <a:lin ang="2700000" scaled="1"/>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000000"/>
                      </a:solidFill>
                    </a:endParaRPr>
                  </a:p>
                </p:txBody>
              </p:sp>
              <p:sp>
                <p:nvSpPr>
                  <p:cNvPr id="53" name="镜框顶"/>
                  <p:cNvSpPr>
                    <a:spLocks noChangeAspect="1"/>
                  </p:cNvSpPr>
                  <p:nvPr>
                    <p:custDataLst>
                      <p:tags r:id="rId21"/>
                    </p:custDataLst>
                  </p:nvPr>
                </p:nvSpPr>
                <p:spPr>
                  <a:xfrm>
                    <a:off x="3393" y="1236"/>
                    <a:ext cx="12416" cy="8329"/>
                  </a:xfrm>
                  <a:prstGeom prst="roundRect">
                    <a:avLst>
                      <a:gd name="adj" fmla="val 50000"/>
                    </a:avLst>
                  </a:prstGeom>
                  <a:noFill/>
                  <a:ln w="25400">
                    <a:gradFill>
                      <a:gsLst>
                        <a:gs pos="0">
                          <a:srgbClr val="303030">
                            <a:lumMod val="60000"/>
                            <a:lumOff val="40000"/>
                          </a:srgbClr>
                        </a:gs>
                        <a:gs pos="51000">
                          <a:srgbClr val="303030"/>
                        </a:gs>
                        <a:gs pos="100000">
                          <a:srgbClr val="303030">
                            <a:lumMod val="47000"/>
                          </a:srgbClr>
                        </a:gs>
                      </a:gsLst>
                      <a:lin ang="2700000" scaled="0"/>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000000"/>
                      </a:solidFill>
                    </a:endParaRPr>
                  </a:p>
                </p:txBody>
              </p:sp>
            </p:grpSp>
          </p:grpSp>
        </p:grpSp>
        <p:grpSp>
          <p:nvGrpSpPr>
            <p:cNvPr id="9" name="组合 8"/>
            <p:cNvGrpSpPr/>
            <p:nvPr>
              <p:custDataLst>
                <p:tags r:id="rId8"/>
              </p:custDataLst>
            </p:nvPr>
          </p:nvGrpSpPr>
          <p:grpSpPr>
            <a:xfrm>
              <a:off x="10326" y="5228"/>
              <a:ext cx="8698" cy="669"/>
              <a:chOff x="10159" y="3793"/>
              <a:chExt cx="9019" cy="694"/>
            </a:xfrm>
          </p:grpSpPr>
          <p:sp>
            <p:nvSpPr>
              <p:cNvPr id="72" name="任意多边形: 形状 71"/>
              <p:cNvSpPr/>
              <p:nvPr>
                <p:custDataLst>
                  <p:tags r:id="rId9"/>
                </p:custDataLst>
              </p:nvPr>
            </p:nvSpPr>
            <p:spPr>
              <a:xfrm rot="2700000">
                <a:off x="10159" y="3793"/>
                <a:ext cx="694" cy="694"/>
              </a:xfrm>
              <a:custGeom>
                <a:avLst/>
                <a:gdLst>
                  <a:gd name="connsiteX0" fmla="*/ 0 w 863585"/>
                  <a:gd name="connsiteY0" fmla="*/ 0 h 863586"/>
                  <a:gd name="connsiteX1" fmla="*/ 55732 w 863585"/>
                  <a:gd name="connsiteY1" fmla="*/ 120080 h 863586"/>
                  <a:gd name="connsiteX2" fmla="*/ 347628 w 863585"/>
                  <a:gd name="connsiteY2" fmla="*/ 515958 h 863586"/>
                  <a:gd name="connsiteX3" fmla="*/ 743507 w 863585"/>
                  <a:gd name="connsiteY3" fmla="*/ 807855 h 863586"/>
                  <a:gd name="connsiteX4" fmla="*/ 863585 w 863585"/>
                  <a:gd name="connsiteY4" fmla="*/ 863586 h 863586"/>
                  <a:gd name="connsiteX5" fmla="*/ 0 w 863585"/>
                  <a:gd name="connsiteY5" fmla="*/ 863586 h 8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585" h="863586">
                    <a:moveTo>
                      <a:pt x="0" y="0"/>
                    </a:moveTo>
                    <a:lnTo>
                      <a:pt x="55732" y="120080"/>
                    </a:lnTo>
                    <a:cubicBezTo>
                      <a:pt x="130577" y="262502"/>
                      <a:pt x="227876" y="396206"/>
                      <a:pt x="347628" y="515958"/>
                    </a:cubicBezTo>
                    <a:cubicBezTo>
                      <a:pt x="467381" y="635711"/>
                      <a:pt x="601085" y="733010"/>
                      <a:pt x="743507" y="807855"/>
                    </a:cubicBezTo>
                    <a:lnTo>
                      <a:pt x="863585" y="863586"/>
                    </a:lnTo>
                    <a:lnTo>
                      <a:pt x="0" y="863586"/>
                    </a:lnTo>
                    <a:close/>
                  </a:path>
                </a:pathLst>
              </a:custGeom>
              <a:solidFill>
                <a:srgbClr val="767676"/>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 name="任意多边形: 形状 71"/>
              <p:cNvSpPr/>
              <p:nvPr>
                <p:custDataLst>
                  <p:tags r:id="rId10"/>
                </p:custDataLst>
              </p:nvPr>
            </p:nvSpPr>
            <p:spPr>
              <a:xfrm rot="13500000">
                <a:off x="18484" y="3793"/>
                <a:ext cx="694" cy="694"/>
              </a:xfrm>
              <a:custGeom>
                <a:avLst/>
                <a:gdLst>
                  <a:gd name="connsiteX0" fmla="*/ 0 w 863585"/>
                  <a:gd name="connsiteY0" fmla="*/ 0 h 863586"/>
                  <a:gd name="connsiteX1" fmla="*/ 55732 w 863585"/>
                  <a:gd name="connsiteY1" fmla="*/ 120080 h 863586"/>
                  <a:gd name="connsiteX2" fmla="*/ 347628 w 863585"/>
                  <a:gd name="connsiteY2" fmla="*/ 515958 h 863586"/>
                  <a:gd name="connsiteX3" fmla="*/ 743507 w 863585"/>
                  <a:gd name="connsiteY3" fmla="*/ 807855 h 863586"/>
                  <a:gd name="connsiteX4" fmla="*/ 863585 w 863585"/>
                  <a:gd name="connsiteY4" fmla="*/ 863586 h 863586"/>
                  <a:gd name="connsiteX5" fmla="*/ 0 w 863585"/>
                  <a:gd name="connsiteY5" fmla="*/ 863586 h 8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585" h="863586">
                    <a:moveTo>
                      <a:pt x="0" y="0"/>
                    </a:moveTo>
                    <a:lnTo>
                      <a:pt x="55732" y="120080"/>
                    </a:lnTo>
                    <a:cubicBezTo>
                      <a:pt x="130577" y="262502"/>
                      <a:pt x="227876" y="396206"/>
                      <a:pt x="347628" y="515958"/>
                    </a:cubicBezTo>
                    <a:cubicBezTo>
                      <a:pt x="467381" y="635711"/>
                      <a:pt x="601085" y="733010"/>
                      <a:pt x="743507" y="807855"/>
                    </a:cubicBezTo>
                    <a:lnTo>
                      <a:pt x="863585" y="863586"/>
                    </a:lnTo>
                    <a:lnTo>
                      <a:pt x="0" y="863586"/>
                    </a:lnTo>
                    <a:close/>
                  </a:path>
                </a:pathLst>
              </a:custGeom>
              <a:solidFill>
                <a:srgbClr val="767676"/>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gr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000" fill="hold">
                                          <p:stCondLst>
                                            <p:cond delay="0"/>
                                          </p:stCondLst>
                                        </p:cTn>
                                        <p:tgtEl>
                                          <p:spTgt spid="16"/>
                                        </p:tgtEl>
                                        <p:attrNameLst>
                                          <p:attrName>style.visibility</p:attrName>
                                        </p:attrNameLst>
                                      </p:cBhvr>
                                      <p:to>
                                        <p:strVal val="visible"/>
                                      </p:to>
                                    </p:set>
                                    <p:animEffect transition="in" filter="wipe(left)">
                                      <p:cBhvr>
                                        <p:cTn id="16" dur="1000"/>
                                        <p:tgtEl>
                                          <p:spTgt spid="16"/>
                                        </p:tgtEl>
                                      </p:cBhvr>
                                    </p:animEffect>
                                  </p:childTnLst>
                                </p:cTn>
                              </p:par>
                            </p:childTnLst>
                          </p:cTn>
                        </p:par>
                        <p:par>
                          <p:cTn id="17" fill="hold">
                            <p:stCondLst>
                              <p:cond delay="3500"/>
                            </p:stCondLst>
                            <p:childTnLst>
                              <p:par>
                                <p:cTn id="18" presetID="3" presetClass="entr" presetSubtype="1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par>
                          <p:cTn id="21" fill="hold">
                            <p:stCondLst>
                              <p:cond delay="4000"/>
                            </p:stCondLst>
                            <p:childTnLst>
                              <p:par>
                                <p:cTn id="22" presetID="3" presetClass="entr" presetSubtype="1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par>
                          <p:cTn id="32" fill="hold">
                            <p:stCondLst>
                              <p:cond delay="5000"/>
                            </p:stCondLst>
                            <p:childTnLst>
                              <p:par>
                                <p:cTn id="33" presetID="3" presetClass="entr" presetSubtype="10"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blinds(horizontal)">
                                      <p:cBhvr>
                                        <p:cTn id="3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40" grpId="0"/>
      <p:bldP spid="7"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2541" y="1"/>
            <a:ext cx="12194541" cy="4604068"/>
          </a:xfrm>
          <a:prstGeom prst="rect">
            <a:avLst/>
          </a:prstGeom>
          <a:solidFill>
            <a:srgbClr val="FBDDA3">
              <a:alpha val="48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任意多边形: 形状 16"/>
          <p:cNvSpPr/>
          <p:nvPr>
            <p:custDataLst>
              <p:tags r:id="rId3"/>
            </p:custDataLst>
          </p:nvPr>
        </p:nvSpPr>
        <p:spPr>
          <a:xfrm>
            <a:off x="5013537" y="1"/>
            <a:ext cx="7179734" cy="4604068"/>
          </a:xfrm>
          <a:custGeom>
            <a:avLst/>
            <a:gdLst>
              <a:gd name="connsiteX0" fmla="*/ 1164431 w 6780657"/>
              <a:gd name="connsiteY0" fmla="*/ 0 h 4657725"/>
              <a:gd name="connsiteX1" fmla="*/ 6780657 w 6780657"/>
              <a:gd name="connsiteY1" fmla="*/ 0 h 4657725"/>
              <a:gd name="connsiteX2" fmla="*/ 6780657 w 6780657"/>
              <a:gd name="connsiteY2" fmla="*/ 4657725 h 4657725"/>
              <a:gd name="connsiteX3" fmla="*/ 0 w 6780657"/>
              <a:gd name="connsiteY3" fmla="*/ 4657725 h 4657725"/>
            </a:gdLst>
            <a:ahLst/>
            <a:cxnLst>
              <a:cxn ang="0">
                <a:pos x="connsiteX0" y="connsiteY0"/>
              </a:cxn>
              <a:cxn ang="0">
                <a:pos x="connsiteX1" y="connsiteY1"/>
              </a:cxn>
              <a:cxn ang="0">
                <a:pos x="connsiteX2" y="connsiteY2"/>
              </a:cxn>
              <a:cxn ang="0">
                <a:pos x="connsiteX3" y="connsiteY3"/>
              </a:cxn>
            </a:cxnLst>
            <a:rect l="l" t="t" r="r" b="b"/>
            <a:pathLst>
              <a:path w="6780657" h="4657725">
                <a:moveTo>
                  <a:pt x="1164431" y="0"/>
                </a:moveTo>
                <a:lnTo>
                  <a:pt x="6780657" y="0"/>
                </a:lnTo>
                <a:lnTo>
                  <a:pt x="6780657" y="4657725"/>
                </a:lnTo>
                <a:lnTo>
                  <a:pt x="0" y="465772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4"/>
            </p:custDataLst>
          </p:nvPr>
        </p:nvSpPr>
        <p:spPr>
          <a:xfrm>
            <a:off x="7539658" y="293443"/>
            <a:ext cx="3158704" cy="4310626"/>
          </a:xfrm>
          <a:prstGeom prst="rect">
            <a:avLst/>
          </a:prstGeom>
          <a:solidFill>
            <a:schemeClr val="accent2"/>
          </a:solidFill>
          <a:ln w="25400">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4" name="矩形 3"/>
          <p:cNvSpPr/>
          <p:nvPr>
            <p:custDataLst>
              <p:tags r:id="rId5"/>
            </p:custDataLst>
          </p:nvPr>
        </p:nvSpPr>
        <p:spPr>
          <a:xfrm>
            <a:off x="0" y="4606973"/>
            <a:ext cx="12193200" cy="2253930"/>
          </a:xfrm>
          <a:prstGeom prst="rect">
            <a:avLst/>
          </a:pr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grpSp>
        <p:nvGrpSpPr>
          <p:cNvPr id="5" name="组合 4"/>
          <p:cNvGrpSpPr/>
          <p:nvPr>
            <p:custDataLst>
              <p:tags r:id="rId6"/>
            </p:custDataLst>
          </p:nvPr>
        </p:nvGrpSpPr>
        <p:grpSpPr>
          <a:xfrm>
            <a:off x="670560" y="4883038"/>
            <a:ext cx="10852150" cy="1701800"/>
            <a:chOff x="670560" y="4833620"/>
            <a:chExt cx="10852150" cy="1701800"/>
          </a:xfrm>
        </p:grpSpPr>
        <p:sp>
          <p:nvSpPr>
            <p:cNvPr id="13" name="文本框 12"/>
            <p:cNvSpPr txBox="1"/>
            <p:nvPr>
              <p:custDataLst>
                <p:tags r:id="rId22"/>
              </p:custDataLst>
            </p:nvPr>
          </p:nvSpPr>
          <p:spPr>
            <a:xfrm>
              <a:off x="670560" y="4833620"/>
              <a:ext cx="10852150" cy="94170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fontAlgn="auto">
                <a:lnSpc>
                  <a:spcPct val="120000"/>
                </a:lnSpc>
                <a:spcBef>
                  <a:spcPts val="0"/>
                </a:spcBef>
                <a:spcAft>
                  <a:spcPts val="0"/>
                </a:spcAft>
              </a:pPr>
              <a:r>
                <a:rPr lang="zh-CN" altLang="en-US" b="1" dirty="0">
                  <a:solidFill>
                    <a:srgbClr val="0000FF"/>
                  </a:solidFill>
                  <a:sym typeface="+mn-ea"/>
                </a:rPr>
                <a:t>影子随处可见，你能举出生活中关于物体在光线的照射下形成影子的一些生活实例吗？</a:t>
              </a:r>
            </a:p>
          </p:txBody>
        </p:sp>
        <p:sp>
          <p:nvSpPr>
            <p:cNvPr id="14" name="文本框 13"/>
            <p:cNvSpPr txBox="1"/>
            <p:nvPr>
              <p:custDataLst>
                <p:tags r:id="rId23"/>
              </p:custDataLst>
            </p:nvPr>
          </p:nvSpPr>
          <p:spPr>
            <a:xfrm>
              <a:off x="670560" y="5775325"/>
              <a:ext cx="10852150" cy="7600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r>
                <a:rPr lang="zh-CN" altLang="en-US" sz="18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定义：物体在光线的照射下，在某个平面内（如在地面或墙壁上）形成的影子，这就是</a:t>
              </a:r>
              <a:r>
                <a:rPr lang="zh-CN" altLang="en-US" sz="1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投影</a:t>
              </a:r>
              <a:r>
                <a:rPr lang="en-US" altLang="zh-CN" sz="18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这时，光线叫做</a:t>
              </a:r>
              <a:r>
                <a:rPr lang="zh-CN" altLang="en-US" sz="1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投射线</a:t>
              </a:r>
              <a:r>
                <a:rPr lang="zh-CN" altLang="en-US" sz="18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，影子（也叫投影）所在的平面叫做</a:t>
              </a:r>
              <a:r>
                <a:rPr lang="zh-CN" altLang="en-US" sz="1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投影面</a:t>
              </a:r>
              <a:r>
                <a:rPr lang="zh-CN" altLang="en-US" sz="18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grpSp>
      <p:pic>
        <p:nvPicPr>
          <p:cNvPr id="3" name="图片 2"/>
          <p:cNvPicPr>
            <a:picLocks noChangeAspect="1"/>
          </p:cNvPicPr>
          <p:nvPr/>
        </p:nvPicPr>
        <p:blipFill>
          <a:blip r:embed="rId25"/>
          <a:srcRect r="6475" b="4726"/>
          <a:stretch>
            <a:fillRect/>
          </a:stretch>
        </p:blipFill>
        <p:spPr>
          <a:xfrm>
            <a:off x="7686675" y="403225"/>
            <a:ext cx="2863215" cy="4052570"/>
          </a:xfrm>
          <a:prstGeom prst="rect">
            <a:avLst/>
          </a:prstGeom>
        </p:spPr>
      </p:pic>
      <p:grpSp>
        <p:nvGrpSpPr>
          <p:cNvPr id="18" name="组合 17"/>
          <p:cNvGrpSpPr>
            <a:grpSpLocks noChangeAspect="1"/>
          </p:cNvGrpSpPr>
          <p:nvPr>
            <p:custDataLst>
              <p:tags r:id="rId7"/>
            </p:custDataLst>
          </p:nvPr>
        </p:nvGrpSpPr>
        <p:grpSpPr>
          <a:xfrm>
            <a:off x="782814" y="1283891"/>
            <a:ext cx="720000" cy="628274"/>
            <a:chOff x="1168400" y="1347856"/>
            <a:chExt cx="723913" cy="631688"/>
          </a:xfrm>
          <a:solidFill>
            <a:srgbClr val="FFC000">
              <a:alpha val="50000"/>
            </a:srgbClr>
          </a:solidFill>
        </p:grpSpPr>
        <p:sp>
          <p:nvSpPr>
            <p:cNvPr id="19" name="任意多边形: 形状 18"/>
            <p:cNvSpPr>
              <a:spLocks noChangeAspect="1"/>
            </p:cNvSpPr>
            <p:nvPr>
              <p:custDataLst>
                <p:tags r:id="rId20"/>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sp>
          <p:nvSpPr>
            <p:cNvPr id="20" name="任意多边形: 形状 19"/>
            <p:cNvSpPr>
              <a:spLocks noChangeAspect="1"/>
            </p:cNvSpPr>
            <p:nvPr>
              <p:custDataLst>
                <p:tags r:id="rId21"/>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grpSp>
      <p:grpSp>
        <p:nvGrpSpPr>
          <p:cNvPr id="10" name="组合 9"/>
          <p:cNvGrpSpPr/>
          <p:nvPr>
            <p:custDataLst>
              <p:tags r:id="rId8"/>
            </p:custDataLst>
          </p:nvPr>
        </p:nvGrpSpPr>
        <p:grpSpPr>
          <a:xfrm>
            <a:off x="3596005" y="843915"/>
            <a:ext cx="5758180" cy="1905000"/>
            <a:chOff x="3106420" y="713105"/>
            <a:chExt cx="6283325" cy="2189480"/>
          </a:xfrm>
        </p:grpSpPr>
        <p:pic>
          <p:nvPicPr>
            <p:cNvPr id="9" name="图片 8"/>
            <p:cNvPicPr>
              <a:picLocks noChangeAspect="1"/>
            </p:cNvPicPr>
            <p:nvPr>
              <p:custDataLst>
                <p:tags r:id="rId10"/>
              </p:custDataLst>
            </p:nvPr>
          </p:nvPicPr>
          <p:blipFill>
            <a:blip r:embed="rId26"/>
            <a:stretch>
              <a:fillRect/>
            </a:stretch>
          </p:blipFill>
          <p:spPr>
            <a:xfrm>
              <a:off x="3578523" y="1095518"/>
              <a:ext cx="5444200" cy="1347333"/>
            </a:xfrm>
            <a:prstGeom prst="rect">
              <a:avLst/>
            </a:prstGeom>
          </p:spPr>
        </p:pic>
        <p:grpSp>
          <p:nvGrpSpPr>
            <p:cNvPr id="29" name="组合 28"/>
            <p:cNvGrpSpPr/>
            <p:nvPr/>
          </p:nvGrpSpPr>
          <p:grpSpPr>
            <a:xfrm>
              <a:off x="3430905" y="939165"/>
              <a:ext cx="5732780" cy="1643380"/>
              <a:chOff x="1253" y="4391"/>
              <a:chExt cx="16465" cy="1436"/>
            </a:xfrm>
          </p:grpSpPr>
          <p:sp>
            <p:nvSpPr>
              <p:cNvPr id="25" name="镜片反光"/>
              <p:cNvSpPr/>
              <p:nvPr>
                <p:custDataLst>
                  <p:tags r:id="rId13"/>
                </p:custDataLst>
              </p:nvPr>
            </p:nvSpPr>
            <p:spPr>
              <a:xfrm>
                <a:off x="1255" y="4392"/>
                <a:ext cx="16463" cy="1435"/>
              </a:xfrm>
              <a:prstGeom prst="rect">
                <a:avLst/>
              </a:prstGeom>
              <a:gradFill flip="none" rotWithShape="1">
                <a:gsLst>
                  <a:gs pos="89000">
                    <a:srgbClr val="FFFFFF">
                      <a:alpha val="0"/>
                    </a:srgbClr>
                  </a:gs>
                  <a:gs pos="100000">
                    <a:srgbClr val="FFFFFF">
                      <a:alpha val="40000"/>
                    </a:srgbClr>
                  </a:gs>
                </a:gsLst>
                <a:lin ang="5400000"/>
              </a:gra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镜片折光"/>
              <p:cNvSpPr/>
              <p:nvPr>
                <p:custDataLst>
                  <p:tags r:id="rId14"/>
                </p:custDataLst>
              </p:nvPr>
            </p:nvSpPr>
            <p:spPr>
              <a:xfrm>
                <a:off x="1255" y="4392"/>
                <a:ext cx="16463" cy="1435"/>
              </a:xfrm>
              <a:prstGeom prst="frame">
                <a:avLst>
                  <a:gd name="adj1" fmla="val 1607"/>
                </a:avLst>
              </a:prstGeom>
              <a:solidFill>
                <a:srgbClr val="FFFFFF">
                  <a:lumMod val="65000"/>
                  <a:alpha val="20000"/>
                </a:srgbClr>
              </a:solidFill>
              <a:ln>
                <a:noFill/>
              </a:ln>
              <a:effectLst>
                <a:softEdge rad="0"/>
              </a:effectLst>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7" name="高光"/>
              <p:cNvSpPr/>
              <p:nvPr>
                <p:custDataLst>
                  <p:tags r:id="rId15"/>
                </p:custDataLst>
              </p:nvPr>
            </p:nvSpPr>
            <p:spPr>
              <a:xfrm>
                <a:off x="1255" y="4392"/>
                <a:ext cx="16463" cy="1435"/>
              </a:xfrm>
              <a:prstGeom prst="rect">
                <a:avLst/>
              </a:prstGeom>
              <a:gradFill>
                <a:gsLst>
                  <a:gs pos="14000">
                    <a:srgbClr val="FFFFFF">
                      <a:alpha val="60000"/>
                    </a:srgbClr>
                  </a:gs>
                  <a:gs pos="32000">
                    <a:srgbClr val="FFFFFF">
                      <a:alpha val="0"/>
                    </a:srgbClr>
                  </a:gs>
                </a:gsLst>
                <a:lin ang="5400000" scaled="0"/>
              </a:gradFill>
              <a:ln>
                <a:noFill/>
              </a:ln>
              <a:effectLst>
                <a:softEdge rad="0"/>
              </a:effectLst>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镜片光晕"/>
              <p:cNvSpPr/>
              <p:nvPr>
                <p:custDataLst>
                  <p:tags r:id="rId16"/>
                </p:custDataLst>
              </p:nvPr>
            </p:nvSpPr>
            <p:spPr>
              <a:xfrm>
                <a:off x="1255" y="4392"/>
                <a:ext cx="16463" cy="1435"/>
              </a:xfrm>
              <a:prstGeom prst="rect">
                <a:avLst/>
              </a:prstGeom>
              <a:gradFill flip="none" rotWithShape="1">
                <a:gsLst>
                  <a:gs pos="79000">
                    <a:srgbClr val="303030">
                      <a:lumMod val="40000"/>
                      <a:lumOff val="60000"/>
                      <a:alpha val="0"/>
                    </a:srgbClr>
                  </a:gs>
                  <a:gs pos="94000">
                    <a:srgbClr val="303030">
                      <a:lumMod val="60000"/>
                      <a:lumOff val="40000"/>
                      <a:alpha val="37000"/>
                    </a:srgbClr>
                  </a:gs>
                </a:gsLst>
                <a:path path="shape">
                  <a:fillToRect l="50000" t="50000" r="50000" b="50000"/>
                </a:path>
                <a:tileRect/>
              </a:gra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2" name="组合 31"/>
              <p:cNvGrpSpPr/>
              <p:nvPr/>
            </p:nvGrpSpPr>
            <p:grpSpPr>
              <a:xfrm>
                <a:off x="1253" y="4391"/>
                <a:ext cx="16463" cy="1436"/>
                <a:chOff x="1253" y="4391"/>
                <a:chExt cx="16463" cy="1436"/>
              </a:xfrm>
              <a:effectLst>
                <a:glow rad="139700">
                  <a:srgbClr val="000000">
                    <a:lumMod val="75000"/>
                    <a:lumOff val="25000"/>
                    <a:alpha val="20000"/>
                  </a:srgbClr>
                </a:glow>
              </a:effectLst>
            </p:grpSpPr>
            <p:sp>
              <p:nvSpPr>
                <p:cNvPr id="33" name="镜框内"/>
                <p:cNvSpPr>
                  <a:spLocks noChangeAspect="1"/>
                </p:cNvSpPr>
                <p:nvPr>
                  <p:custDataLst>
                    <p:tags r:id="rId17"/>
                  </p:custDataLst>
                </p:nvPr>
              </p:nvSpPr>
              <p:spPr>
                <a:xfrm>
                  <a:off x="1253" y="4391"/>
                  <a:ext cx="16461" cy="1435"/>
                </a:xfrm>
                <a:prstGeom prst="frame">
                  <a:avLst>
                    <a:gd name="adj1" fmla="val 9373"/>
                  </a:avLst>
                </a:prstGeom>
                <a:gradFill>
                  <a:gsLst>
                    <a:gs pos="0">
                      <a:srgbClr val="303030">
                        <a:lumMod val="75000"/>
                      </a:srgbClr>
                    </a:gs>
                    <a:gs pos="60000">
                      <a:srgbClr val="303030"/>
                    </a:gs>
                    <a:gs pos="100000">
                      <a:srgbClr val="303030">
                        <a:lumMod val="50000"/>
                      </a:srgbClr>
                    </a:gs>
                  </a:gsLst>
                  <a:lin ang="5400000" scaled="1"/>
                </a:gradFill>
                <a:ln>
                  <a:noFill/>
                </a:ln>
                <a:effectLst/>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000000"/>
                    </a:solidFill>
                  </a:endParaRPr>
                </a:p>
              </p:txBody>
            </p:sp>
            <p:sp>
              <p:nvSpPr>
                <p:cNvPr id="34" name="镜框顶"/>
                <p:cNvSpPr>
                  <a:spLocks noChangeAspect="1"/>
                </p:cNvSpPr>
                <p:nvPr>
                  <p:custDataLst>
                    <p:tags r:id="rId18"/>
                  </p:custDataLst>
                </p:nvPr>
              </p:nvSpPr>
              <p:spPr>
                <a:xfrm>
                  <a:off x="1255" y="4392"/>
                  <a:ext cx="16461" cy="1435"/>
                </a:xfrm>
                <a:prstGeom prst="frame">
                  <a:avLst>
                    <a:gd name="adj1" fmla="val 6812"/>
                  </a:avLst>
                </a:prstGeom>
                <a:solidFill>
                  <a:srgbClr val="303030">
                    <a:lumMod val="20000"/>
                    <a:lumOff val="80000"/>
                    <a:alpha val="3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000000"/>
                    </a:solidFill>
                  </a:endParaRPr>
                </a:p>
              </p:txBody>
            </p:sp>
            <p:sp>
              <p:nvSpPr>
                <p:cNvPr id="35" name="镜框外"/>
                <p:cNvSpPr>
                  <a:spLocks noChangeAspect="1"/>
                </p:cNvSpPr>
                <p:nvPr>
                  <p:custDataLst>
                    <p:tags r:id="rId19"/>
                  </p:custDataLst>
                </p:nvPr>
              </p:nvSpPr>
              <p:spPr>
                <a:xfrm>
                  <a:off x="1253" y="4392"/>
                  <a:ext cx="16461" cy="1435"/>
                </a:xfrm>
                <a:prstGeom prst="frame">
                  <a:avLst>
                    <a:gd name="adj1" fmla="val 5222"/>
                  </a:avLst>
                </a:prstGeom>
                <a:gradFill>
                  <a:gsLst>
                    <a:gs pos="0">
                      <a:srgbClr val="303030">
                        <a:lumMod val="60000"/>
                        <a:lumOff val="40000"/>
                      </a:srgbClr>
                    </a:gs>
                    <a:gs pos="52000">
                      <a:srgbClr val="303030">
                        <a:lumMod val="50000"/>
                      </a:srgbClr>
                    </a:gs>
                    <a:gs pos="100000">
                      <a:srgbClr val="303030"/>
                    </a:gs>
                  </a:gsLst>
                  <a:lin ang="5400000" scaled="1"/>
                </a:gra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000000"/>
                    </a:solidFill>
                  </a:endParaRPr>
                </a:p>
              </p:txBody>
            </p:sp>
          </p:grpSp>
        </p:grpSp>
        <p:grpSp>
          <p:nvGrpSpPr>
            <p:cNvPr id="2" name="组合 1"/>
            <p:cNvGrpSpPr/>
            <p:nvPr/>
          </p:nvGrpSpPr>
          <p:grpSpPr>
            <a:xfrm>
              <a:off x="3106420" y="713105"/>
              <a:ext cx="6283325" cy="2189480"/>
              <a:chOff x="6569" y="1366"/>
              <a:chExt cx="8200" cy="2857"/>
            </a:xfrm>
          </p:grpSpPr>
          <p:sp>
            <p:nvSpPr>
              <p:cNvPr id="36" name="直角三角形 35"/>
              <p:cNvSpPr/>
              <p:nvPr>
                <p:custDataLst>
                  <p:tags r:id="rId11"/>
                </p:custDataLst>
              </p:nvPr>
            </p:nvSpPr>
            <p:spPr>
              <a:xfrm rot="16200000">
                <a:off x="6569" y="1366"/>
                <a:ext cx="357" cy="357"/>
              </a:xfrm>
              <a:prstGeom prst="rtTriangle">
                <a:avLst/>
              </a:prstGeom>
              <a:solidFill>
                <a:srgbClr val="767676"/>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38" name="直角三角形 37"/>
              <p:cNvSpPr/>
              <p:nvPr>
                <p:custDataLst>
                  <p:tags r:id="rId12"/>
                </p:custDataLst>
              </p:nvPr>
            </p:nvSpPr>
            <p:spPr>
              <a:xfrm rot="5400000">
                <a:off x="14413" y="3867"/>
                <a:ext cx="357" cy="357"/>
              </a:xfrm>
              <a:prstGeom prst="rtTriangle">
                <a:avLst/>
              </a:prstGeom>
              <a:solidFill>
                <a:srgbClr val="767676"/>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grpSp>
      </p:grpSp>
      <p:sp>
        <p:nvSpPr>
          <p:cNvPr id="15" name="文本框 14"/>
          <p:cNvSpPr txBox="1"/>
          <p:nvPr>
            <p:custDataLst>
              <p:tags r:id="rId9"/>
            </p:custDataLst>
          </p:nvPr>
        </p:nvSpPr>
        <p:spPr>
          <a:xfrm>
            <a:off x="1092835" y="2847765"/>
            <a:ext cx="5118100" cy="1173480"/>
          </a:xfrm>
          <a:prstGeom prst="rect">
            <a:avLst/>
          </a:prstGeom>
          <a:noFill/>
        </p:spPr>
        <p:txBody>
          <a:bodyPr wrap="square" lIns="101600" tIns="38100" rIns="63500" bIns="38100" rtlCol="0" anchor="b" anchorCtr="0">
            <a:noAutofit/>
          </a:bodyPr>
          <a:lstStyle/>
          <a:p>
            <a:pPr fontAlgn="auto">
              <a:lnSpc>
                <a:spcPct val="100000"/>
              </a:lnSpc>
            </a:pPr>
            <a:r>
              <a:rPr lang="zh-CN" altLang="en-US" sz="6000" b="1" dirty="0">
                <a:solidFill>
                  <a:srgbClr val="FF3300"/>
                </a:solidFill>
                <a:sym typeface="+mn-ea"/>
              </a:rPr>
              <a:t>投影的定义</a:t>
            </a:r>
            <a:endParaRPr lang="zh-CN" altLang="en-US" sz="6000" b="1" spc="300">
              <a:solidFill>
                <a:srgbClr val="000000">
                  <a:lumMod val="75000"/>
                  <a:lumOff val="25000"/>
                </a:srgbClr>
              </a:solidFill>
              <a:uFillTx/>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050"/>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46"/>
  <p:tag name="KSO_WM_SLIDE_ID" val="diagram20195046_1"/>
  <p:tag name="KSO_WM_SLIDE_ITEM_CNT" val="0"/>
  <p:tag name="KSO_WM_SLIDE_INDEX" val="1"/>
  <p:tag name="KSO_WM_TAG_VERSION" val="1.0"/>
  <p:tag name="KSO_WM_SLIDE_LAYOUT" val="a_d_f_h"/>
  <p:tag name="KSO_WM_SLIDE_LAYOUT_CNT" val="1_1_1_4"/>
  <p:tag name="KSO_WM_SLIDE_TYPE" val="text"/>
  <p:tag name="KSO_WM_SLIDE_SUBTYPE" val="picTxt"/>
  <p:tag name="KSO_WM_SLIDE_SIZE" val="396.4*152.95"/>
  <p:tag name="KSO_WM_SLIDE_POSITION" val="504.9*53.1"/>
  <p:tag name="KSO_WM_SLIDE_CONSTRAINT" val="%7b%22slideConstraint%22%3a%7b%22seriesAreas%22%3a%5b%5d%2c%22singleAreas%22%3a%5b%7b%22shapes%22%3a%5b15%5d%2c%22serialConstraintIndex%22%3a-1%2c%22areatextmark%22%3a0%2c%22pictureprocessmark%22%3a0%7d%5d%7d%7d"/>
  <p:tag name="KSO_WM_SLIDE_COLORSCHEME_VERSION" val="3.2"/>
  <p:tag name="KSO_WM_TEMPLATE_SUBCATEGORY" val="0"/>
</p:tagLst>
</file>

<file path=ppt/tags/tag102.xml><?xml version="1.0" encoding="utf-8"?>
<p:tagLst xmlns:a="http://schemas.openxmlformats.org/drawingml/2006/main" xmlns:r="http://schemas.openxmlformats.org/officeDocument/2006/relationships" xmlns:p="http://schemas.openxmlformats.org/presentationml/2006/main">
  <p:tag name="KSO_WM_UNIT_PRESET_TEXT" val="自由穿行，一路美景；&#10;简约几何设计，1分钟轻松上手；&#10;30公里超长续航，双重刹车系统，便携折叠"/>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diagram20195046_1*f*1"/>
  <p:tag name="KSO_WM_TEMPLATE_CATEGORY" val="diagram"/>
  <p:tag name="KSO_WM_TEMPLATE_INDEX" val="20195046"/>
  <p:tag name="KSO_WM_UNIT_LAYERLEVEL" val="1"/>
  <p:tag name="KSO_WM_TAG_VERSION" val="1.0"/>
  <p:tag name="KSO_WM_BEAUTIFY_FLAG" val="#wm#"/>
  <p:tag name="KSO_WM_UNIT_ADJUSTLAYOUT_ID" val="60"/>
  <p:tag name="KSO_WM_UNIT_COLOR_SCHEME_SHAPE_ID" val="60"/>
  <p:tag name="KSO_WM_UNIT_COLOR_SCHEME_PARENT_PAGE" val="0_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540"/>
  <p:tag name="KSO_WM_SLIDE_ID" val="diagram30178540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224.5*169.76"/>
  <p:tag name="KSO_WM_SLIDE_POSITION" val="85.8*266.008"/>
  <p:tag name="KSO_WM_SLIDE_CONSTRAINT" val="%7b%22slideConstraint%22%3a%7b%22seriesAreas%22%3a%5b%5d%2c%22singleAreas%22%3a%5b%7b%22shapes%22%3a%5b31%5d%2c%22serialConstraintIndex%22%3a-1%2c%22areatextmark%22%3a0%2c%22pictureprocessmark%22%3a0%7d%5d%7d%7d"/>
  <p:tag name="KSO_WM_SLIDE_COLORSCHEME_VERSION" val="3.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1"/>
  <p:tag name="KSO_WM_TEMPLATE_CATEGORY" val="diagram"/>
  <p:tag name="KSO_WM_TEMPLATE_INDEX" val="30178540"/>
  <p:tag name="KSO_WM_UNIT_LAYERLEVEL" val="1"/>
  <p:tag name="KSO_WM_TAG_VERSION" val="1.0"/>
  <p:tag name="KSO_WM_BEAUTIFY_FLAG" val="#wm#"/>
  <p:tag name="KSO_WM_UNIT_TYPE" val="i"/>
  <p:tag name="KSO_WM_UNIT_INDEX" val="1"/>
  <p:tag name="KSO_WM_UNIT_ADJUSTLAYOUT_ID" val="38"/>
  <p:tag name="KSO_WM_UNIT_COLOR_SCHEME_SHAPE_ID" val="38"/>
  <p:tag name="KSO_WM_UNIT_COLOR_SCHEME_PARENT_PAGE" val="0_1"/>
</p:tagLst>
</file>

<file path=ppt/tags/tag105.xml><?xml version="1.0" encoding="utf-8"?>
<p:tagLst xmlns:a="http://schemas.openxmlformats.org/drawingml/2006/main" xmlns:r="http://schemas.openxmlformats.org/officeDocument/2006/relationships" xmlns:p="http://schemas.openxmlformats.org/presentationml/2006/main">
  <p:tag name="KSO_WM_UNIT_TEXT_PART_ID" val="1-c"/>
  <p:tag name="KSO_WM_UNIT_TEXT_PART_SIZE" val="169.76*224.5"/>
  <p:tag name="KSO_WM_UNIT_VALUE" val="91"/>
  <p:tag name="KSO_WM_UNIT_HIGHLIGHT" val="0"/>
  <p:tag name="KSO_WM_UNIT_COMPATIBLE" val="0"/>
  <p:tag name="KSO_WM_UNIT_DIAGRAM_ISNUMVISUAL" val="0"/>
  <p:tag name="KSO_WM_UNIT_DIAGRAM_ISREFERUNIT" val="0"/>
  <p:tag name="KSO_WM_UNIT_ID" val="diagram30178540_1*h_f*1_1"/>
  <p:tag name="KSO_WM_TEMPLATE_CATEGORY" val="diagram"/>
  <p:tag name="KSO_WM_TEMPLATE_INDEX" val="30178540"/>
  <p:tag name="KSO_WM_UNIT_LAYERLEVEL" val="1_1"/>
  <p:tag name="KSO_WM_TAG_VERSION" val="1.0"/>
  <p:tag name="KSO_WM_BEAUTIFY_FLAG" val="#wm#"/>
  <p:tag name="KSO_WM_UNIT_PRESET_TEXT" val="点击此处添加正文，文字是您思想的提炼，请尽量言简意赅的阐述您的观点。&#10;恰如其分的表达观点，往往事半功倍。"/>
  <p:tag name="KSO_WM_UNIT_TYPE" val="h_f"/>
  <p:tag name="KSO_WM_UNIT_INDEX" val="1_1"/>
  <p:tag name="KSO_WM_UNIT_ADJUSTLAYOUT_ID" val="24"/>
  <p:tag name="KSO_WM_UNIT_COLOR_SCHEME_SHAPE_ID" val="24"/>
  <p:tag name="KSO_WM_UNIT_COLOR_SCHEME_PARENT_PAGE" val="0_1"/>
  <p:tag name="KSO_WM_UNIT_TEXT_PART_ID_V2" val="d-1-1"/>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3"/>
  <p:tag name="KSO_WM_TEMPLATE_CATEGORY" val="diagram"/>
  <p:tag name="KSO_WM_TEMPLATE_INDEX" val="30178540"/>
  <p:tag name="KSO_WM_UNIT_LAYERLEVEL" val="1"/>
  <p:tag name="KSO_WM_TAG_VERSION" val="1.0"/>
  <p:tag name="KSO_WM_BEAUTIFY_FLAG" val="#wm#"/>
  <p:tag name="KSO_WM_UNIT_TYPE" val="i"/>
  <p:tag name="KSO_WM_UNIT_INDEX" val="3"/>
  <p:tag name="KSO_WM_UNIT_ADJUSTLAYOUT_ID" val="2"/>
  <p:tag name="KSO_WM_UNIT_COLOR_SCHEME_SHAPE_ID" val="2"/>
  <p:tag name="KSO_WM_UNIT_COLOR_SCHEME_PARENT_PAGE" val="0_1"/>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5"/>
  <p:tag name="KSO_WM_TEMPLATE_CATEGORY" val="diagram"/>
  <p:tag name="KSO_WM_TEMPLATE_INDEX" val="30178540"/>
  <p:tag name="KSO_WM_UNIT_LAYERLEVEL" val="1"/>
  <p:tag name="KSO_WM_TAG_VERSION" val="1.0"/>
  <p:tag name="KSO_WM_BEAUTIFY_FLAG" val="#wm#"/>
  <p:tag name="KSO_WM_UNIT_TYPE" val="i"/>
  <p:tag name="KSO_WM_UNIT_INDEX" val="5"/>
  <p:tag name="KSO_WM_UNIT_ADJUSTLAYOUT_ID" val="34"/>
  <p:tag name="KSO_WM_UNIT_COLOR_SCHEME_SHAPE_ID" val="34"/>
  <p:tag name="KSO_WM_UNIT_COLOR_SCHEME_PARENT_PAGE" val="0_1"/>
  <p:tag name="KSO_WM_UNIT_DECOLORIZATION" val="1"/>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6"/>
  <p:tag name="KSO_WM_TEMPLATE_CATEGORY" val="diagram"/>
  <p:tag name="KSO_WM_TEMPLATE_INDEX" val="30178540"/>
  <p:tag name="KSO_WM_UNIT_LAYERLEVEL" val="1"/>
  <p:tag name="KSO_WM_TAG_VERSION" val="1.0"/>
  <p:tag name="KSO_WM_BEAUTIFY_FLAG" val="#wm#"/>
  <p:tag name="KSO_WM_UNIT_TYPE" val="i"/>
  <p:tag name="KSO_WM_UNIT_INDEX" val="6"/>
  <p:tag name="KSO_WM_UNIT_ADJUSTLAYOUT_ID" val="35"/>
  <p:tag name="KSO_WM_UNIT_COLOR_SCHEME_SHAPE_ID" val="35"/>
  <p:tag name="KSO_WM_UNIT_COLOR_SCHEME_PARENT_PAGE" val="0_1"/>
  <p:tag name="KSO_WM_UNIT_DECOLORIZATION" val="1"/>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0_1*i*7"/>
  <p:tag name="KSO_WM_TEMPLATE_CATEGORY" val="diagram"/>
  <p:tag name="KSO_WM_TEMPLATE_INDEX" val="30178540"/>
  <p:tag name="KSO_WM_UNIT_LAYERLEVEL" val="1"/>
  <p:tag name="KSO_WM_TAG_VERSION" val="1.0"/>
  <p:tag name="KSO_WM_BEAUTIFY_FLAG" val="#wm#"/>
  <p:tag name="KSO_WM_UNIT_TYPE" val="i"/>
  <p:tag name="KSO_WM_UNIT_INDEX" val="7"/>
  <p:tag name="KSO_WM_UNIT_ADJUSTLAYOUT_ID" val="4"/>
  <p:tag name="KSO_WM_UNIT_COLOR_SCHEME_SHAPE_ID" val="4"/>
  <p:tag name="KSO_WM_UNIT_COLOR_SCHEME_PARENT_PAGE" val="0_1"/>
  <p:tag name="KSO_WM_UNIT_FOIL_COLOR"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2"/>
  <p:tag name="KSO_WM_UNIT_ID" val="diagram30178540_1*a*2"/>
  <p:tag name="KSO_WM_TEMPLATE_CATEGORY" val="diagram"/>
  <p:tag name="KSO_WM_TEMPLATE_INDEX" val="30178540"/>
  <p:tag name="KSO_WM_UNIT_LAYERLEVEL" val="1"/>
  <p:tag name="KSO_WM_TAG_VERSION" val="1.0"/>
  <p:tag name="KSO_WM_BEAUTIFY_FLAG" val="#wm#"/>
  <p:tag name="KSO_WM_UNIT_COLOR_SCHEME_SHAPE_ID" val="14"/>
  <p:tag name="KSO_WM_UNIT_COLOR_SCHEME_PARENT_PAGE" val="0_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9871"/>
  <p:tag name="KSO_WM_SLIDE_ID" val="diagram20189871_1"/>
  <p:tag name="KSO_WM_SLIDE_TYPE" val="text"/>
  <p:tag name="KSO_WM_SLIDE_SUBTYPE" val="pureTxt"/>
  <p:tag name="KSO_WM_SLIDE_ITEM_CNT" val="2"/>
  <p:tag name="KSO_WM_SLIDE_INDEX" val="1"/>
  <p:tag name="KSO_WM_SLIDE_SIZE" val="768*454"/>
  <p:tag name="KSO_WM_SLIDE_POSITION" val="167*0"/>
  <p:tag name="KSO_WM_TAG_VERSION" val="1.0"/>
  <p:tag name="KSO_WM_SLIDE_LAYOUT" val="a_f_k"/>
  <p:tag name="KSO_WM_SLIDE_LAYOUT_CNT" val="1_2_1"/>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diagram20189871_1*i*1"/>
  <p:tag name="KSO_WM_TEMPLATE_CATEGORY" val="diagram"/>
  <p:tag name="KSO_WM_TEMPLATE_INDEX" val="20189871"/>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THE TITLE ONLY LAYOUT HERE"/>
  <p:tag name="KSO_WM_UNIT_VALUE" val="10"/>
  <p:tag name="KSO_WM_UNIT_HIGHLIGHT" val="0"/>
  <p:tag name="KSO_WM_UNIT_COMPATIBLE" val="0"/>
  <p:tag name="KSO_WM_UNIT_TYPE" val="a"/>
  <p:tag name="KSO_WM_UNIT_INDEX" val="1"/>
  <p:tag name="KSO_WM_UNIT_ID" val="diagram20189871_1*a*1"/>
  <p:tag name="KSO_WM_TEMPLATE_CATEGORY" val="diagram"/>
  <p:tag name="KSO_WM_TEMPLATE_INDEX" val="2018987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PRESET_TEXT" val="Unified fonts make reading more fluent .Theme color makes reference line in PPT. Unified fonts make reading more fluent . Unified fonts make reading more fluent .Theme color makes reference line in PPT. Unified fonts make reading more fluent . Unified fonts make reading more fluent .Theme color makes reference line in PPT."/>
  <p:tag name="KSO_WM_UNIT_VALUE" val="125"/>
  <p:tag name="KSO_WM_UNIT_HIGHLIGHT" val="0"/>
  <p:tag name="KSO_WM_UNIT_COMPATIBLE" val="0"/>
  <p:tag name="KSO_WM_UNIT_TYPE" val="f"/>
  <p:tag name="KSO_WM_UNIT_INDEX" val="1"/>
  <p:tag name="KSO_WM_UNIT_ID" val="diagram20189871_1*f*1"/>
  <p:tag name="KSO_WM_TEMPLATE_CATEGORY" val="diagram"/>
  <p:tag name="KSO_WM_TEMPLATE_INDEX" val="2018987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PRESET_TEXT" val="Unified fonts make reading more fluent .Theme color makes reference line in PPT. Unified fonts make reading more fluent . Unified fonts make reading more fluent .Theme color makes reference line in PPT. Unified fonts make reading more fluent ."/>
  <p:tag name="KSO_WM_UNIT_VALUE" val="125"/>
  <p:tag name="KSO_WM_UNIT_HIGHLIGHT" val="0"/>
  <p:tag name="KSO_WM_UNIT_COMPATIBLE" val="0"/>
  <p:tag name="KSO_WM_UNIT_TYPE" val="f"/>
  <p:tag name="KSO_WM_UNIT_INDEX" val="2"/>
  <p:tag name="KSO_WM_UNIT_ID" val="diagram20189871_1*f*2"/>
  <p:tag name="KSO_WM_TEMPLATE_CATEGORY" val="diagram"/>
  <p:tag name="KSO_WM_TEMPLATE_INDEX" val="20189871"/>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2"/>
  <p:tag name="KSO_WM_UNIT_ID" val="diagram20189871_1*i*2"/>
  <p:tag name="KSO_WM_TEMPLATE_CATEGORY" val="diagram"/>
  <p:tag name="KSO_WM_TEMPLATE_INDEX" val="20189871"/>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PA" val="v3.0.1"/>
</p:tagLst>
</file>

<file path=ppt/tags/tag118.xml><?xml version="1.0" encoding="utf-8"?>
<p:tagLst xmlns:a="http://schemas.openxmlformats.org/drawingml/2006/main" xmlns:r="http://schemas.openxmlformats.org/officeDocument/2006/relationships" xmlns:p="http://schemas.openxmlformats.org/presentationml/2006/main">
  <p:tag name="PA" val="v3.0.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6_1*i*1"/>
  <p:tag name="KSO_WM_TEMPLATE_CATEGORY" val="diagram"/>
  <p:tag name="KSO_WM_TEMPLATE_INDEX" val="20194736"/>
  <p:tag name="KSO_WM_UNIT_LAYERLEVEL" val="1"/>
  <p:tag name="KSO_WM_TAG_VERSION" val="1.0"/>
  <p:tag name="KSO_WM_BEAUTIFY_FLAG" val="#wm#"/>
  <p:tag name="KSO_WM_UNIT_COLOR_SCHEME_SHAPE_ID" val="12"/>
  <p:tag name="KSO_WM_UNIT_COLOR_SCHEME_PARENT_PAGE" val="0_1"/>
</p:tagLst>
</file>

<file path=ppt/tags/tag121.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单击此处添加小标题&#10;点击此处添加正文，文字是您思想的提炼，为了最终呈现发布的良好效果，请尽量言简意赅的阐述观点，并根据需要酌情增减文字。&#10;单击此处添加小标题&#10;您的正文已经字字珠玑，但信息却错综复杂，需要更多的文字来表述；但请您尽量提炼思想的精髓，否则容易造成观者的阅读压力，适得其反。&#10;单击此处添加小标题&#10;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122.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6_1*a*1"/>
  <p:tag name="KSO_WM_TEMPLATE_CATEGORY" val="diagram"/>
  <p:tag name="KSO_WM_TEMPLATE_INDEX" val="20194736"/>
  <p:tag name="KSO_WM_UNIT_LAYERLEVEL" val="1"/>
  <p:tag name="KSO_WM_TAG_VERSION" val="1.0"/>
  <p:tag name="KSO_WM_BEAUTIFY_FLAG" val="#wm#"/>
  <p:tag name="KSO_WM_UNIT_COLOR_SCHEME_SHAPE_ID" val="5"/>
  <p:tag name="KSO_WM_UNIT_COLOR_SCHEME_PARENT_PAGE" val="0_1"/>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6_1*i*2"/>
  <p:tag name="KSO_WM_TEMPLATE_CATEGORY" val="diagram"/>
  <p:tag name="KSO_WM_TEMPLATE_INDEX" val="20194736"/>
  <p:tag name="KSO_WM_UNIT_LAYERLEVEL" val="1"/>
  <p:tag name="KSO_WM_TAG_VERSION" val="1.0"/>
  <p:tag name="KSO_WM_BEAUTIFY_FLAG" val="#wm#"/>
  <p:tag name="KSO_WM_UNIT_COLOR_SCHEME_SHAPE_ID" val="11"/>
  <p:tag name="KSO_WM_UNIT_COLOR_SCHEME_PARENT_PAGE" val="0_1"/>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6_1*i*4"/>
  <p:tag name="KSO_WM_TEMPLATE_CATEGORY" val="diagram"/>
  <p:tag name="KSO_WM_TEMPLATE_INDEX" val="20194736"/>
  <p:tag name="KSO_WM_UNIT_LAYERLEVEL" val="1"/>
  <p:tag name="KSO_WM_TAG_VERSION" val="1.0"/>
  <p:tag name="KSO_WM_BEAUTIFY_FLAG" val="#wm#"/>
  <p:tag name="KSO_WM_UNIT_COLOR_SCHEME_SHAPE_ID" val="13"/>
  <p:tag name="KSO_WM_UNIT_COLOR_SCHEME_PARENT_PAGE" val="0_1"/>
  <p:tag name="KSO_WM_UNIT_DECOLORIZATION" val="1"/>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6_1*i*5"/>
  <p:tag name="KSO_WM_TEMPLATE_CATEGORY" val="diagram"/>
  <p:tag name="KSO_WM_TEMPLATE_INDEX" val="20194736"/>
  <p:tag name="KSO_WM_UNIT_LAYERLEVEL" val="1"/>
  <p:tag name="KSO_WM_TAG_VERSION" val="1.0"/>
  <p:tag name="KSO_WM_BEAUTIFY_FLAG" val="#wm#"/>
  <p:tag name="KSO_WM_UNIT_COLOR_SCHEME_SHAPE_ID" val="14"/>
  <p:tag name="KSO_WM_UNIT_COLOR_SCHEME_PARENT_PAGE" val="0_1"/>
  <p:tag name="KSO_WM_UNIT_DECOLORIZATION" val="1"/>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6_1*i*6"/>
  <p:tag name="KSO_WM_TEMPLATE_CATEGORY" val="diagram"/>
  <p:tag name="KSO_WM_TEMPLATE_INDEX" val="20194736"/>
  <p:tag name="KSO_WM_UNIT_LAYERLEVEL" val="1"/>
  <p:tag name="KSO_WM_TAG_VERSION" val="1.0"/>
  <p:tag name="KSO_WM_BEAUTIFY_FLAG" val="#wm#"/>
  <p:tag name="KSO_WM_UNIT_COLOR_SCHEME_SHAPE_ID" val="15"/>
  <p:tag name="KSO_WM_UNIT_COLOR_SCHEME_PARENT_PAGE" val="0_1"/>
  <p:tag name="KSO_WM_UNIT_DECOLORIZATION" val="1"/>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6_1*i*8"/>
  <p:tag name="KSO_WM_TEMPLATE_CATEGORY" val="diagram"/>
  <p:tag name="KSO_WM_TEMPLATE_INDEX" val="20194736"/>
  <p:tag name="KSO_WM_UNIT_LAYERLEVEL" val="1"/>
  <p:tag name="KSO_WM_TAG_VERSION" val="1.0"/>
  <p:tag name="KSO_WM_BEAUTIFY_FLAG" val="#wm#"/>
  <p:tag name="KSO_WM_UNIT_COLOR_SCHEME_SHAPE_ID" val="16"/>
  <p:tag name="KSO_WM_UNIT_COLOR_SCHEME_PARENT_PAGE" val="0_1"/>
  <p:tag name="KSO_WM_UNIT_DECOLORIZATION" val="1"/>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6_1*i*9"/>
  <p:tag name="KSO_WM_TEMPLATE_CATEGORY" val="diagram"/>
  <p:tag name="KSO_WM_TEMPLATE_INDEX" val="20194736"/>
  <p:tag name="KSO_WM_UNIT_LAYERLEVEL" val="1"/>
  <p:tag name="KSO_WM_TAG_VERSION" val="1.0"/>
  <p:tag name="KSO_WM_BEAUTIFY_FLAG" val="#wm#"/>
  <p:tag name="KSO_WM_UNIT_COLOR_SCHEME_SHAPE_ID" val="17"/>
  <p:tag name="KSO_WM_UNIT_COLOR_SCHEME_PARENT_PAGE" val="0_1"/>
  <p:tag name="KSO_WM_UNIT_DECOLORIZATION" val="1"/>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36_1*i*10"/>
  <p:tag name="KSO_WM_TEMPLATE_CATEGORY" val="diagram"/>
  <p:tag name="KSO_WM_TEMPLATE_INDEX" val="20194736"/>
  <p:tag name="KSO_WM_UNIT_LAYERLEVEL" val="1"/>
  <p:tag name="KSO_WM_TAG_VERSION" val="1.0"/>
  <p:tag name="KSO_WM_BEAUTIFY_FLAG" val="#wm#"/>
  <p:tag name="KSO_WM_UNIT_COLOR_SCHEME_SHAPE_ID" val="18"/>
  <p:tag name="KSO_WM_UNIT_COLOR_SCHEME_PARENT_PAGE" val="0_1"/>
  <p:tag name="KSO_WM_UNIT_DECOLORIZATION" val="1"/>
</p:tagLst>
</file>

<file path=ppt/tags/tag1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36_1*i*12"/>
  <p:tag name="KSO_WM_TEMPLATE_CATEGORY" val="diagram"/>
  <p:tag name="KSO_WM_TEMPLATE_INDEX" val="20194736"/>
  <p:tag name="KSO_WM_UNIT_LAYERLEVEL" val="1"/>
  <p:tag name="KSO_WM_TAG_VERSION" val="1.0"/>
  <p:tag name="KSO_WM_BEAUTIFY_FLAG" val="#wm#"/>
  <p:tag name="KSO_WM_UNIT_COLOR_SCHEME_SHAPE_ID" val="22"/>
  <p:tag name="KSO_WM_UNIT_COLOR_SCHEME_PARENT_PAGE" val="0_1"/>
  <p:tag name="KSO_WM_UNIT_DECOLORIZATION" val="1"/>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36_1*i*13"/>
  <p:tag name="KSO_WM_TEMPLATE_CATEGORY" val="diagram"/>
  <p:tag name="KSO_WM_TEMPLATE_INDEX" val="20194736"/>
  <p:tag name="KSO_WM_UNIT_LAYERLEVEL" val="1"/>
  <p:tag name="KSO_WM_TAG_VERSION" val="1.0"/>
  <p:tag name="KSO_WM_BEAUTIFY_FLAG" val="#wm#"/>
  <p:tag name="KSO_WM_UNIT_COLOR_SCHEME_SHAPE_ID" val="23"/>
  <p:tag name="KSO_WM_UNIT_COLOR_SCHEME_PARENT_PAGE" val="0_1"/>
  <p:tag name="KSO_WM_UNIT_DECOLORIZATION" val="1"/>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36_1*i*14"/>
  <p:tag name="KSO_WM_TEMPLATE_CATEGORY" val="diagram"/>
  <p:tag name="KSO_WM_TEMPLATE_INDEX" val="20194736"/>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4736_1*i*16"/>
  <p:tag name="KSO_WM_TEMPLATE_CATEGORY" val="diagram"/>
  <p:tag name="KSO_WM_TEMPLATE_INDEX" val="20194736"/>
  <p:tag name="KSO_WM_UNIT_LAYERLEVEL" val="1"/>
  <p:tag name="KSO_WM_TAG_VERSION" val="1.0"/>
  <p:tag name="KSO_WM_BEAUTIFY_FLAG" val="#wm#"/>
  <p:tag name="KSO_WM_UNIT_COLOR_SCHEME_SHAPE_ID" val="26"/>
  <p:tag name="KSO_WM_UNIT_COLOR_SCHEME_PARENT_PAGE" val="0_1"/>
  <p:tag name="KSO_WM_UNIT_DECOLORIZATION" val="1"/>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4736_1*i*17"/>
  <p:tag name="KSO_WM_TEMPLATE_CATEGORY" val="diagram"/>
  <p:tag name="KSO_WM_TEMPLATE_INDEX" val="20194736"/>
  <p:tag name="KSO_WM_UNIT_LAYERLEVEL" val="1"/>
  <p:tag name="KSO_WM_TAG_VERSION" val="1.0"/>
  <p:tag name="KSO_WM_BEAUTIFY_FLAG" val="#wm#"/>
  <p:tag name="KSO_WM_UNIT_COLOR_SCHEME_SHAPE_ID" val="27"/>
  <p:tag name="KSO_WM_UNIT_COLOR_SCHEME_PARENT_PAGE" val="0_1"/>
  <p:tag name="KSO_WM_UNIT_DECOLORIZATION" val="1"/>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4736_1*i*18"/>
  <p:tag name="KSO_WM_TEMPLATE_CATEGORY" val="diagram"/>
  <p:tag name="KSO_WM_TEMPLATE_INDEX" val="20194736"/>
  <p:tag name="KSO_WM_UNIT_LAYERLEVEL" val="1"/>
  <p:tag name="KSO_WM_TAG_VERSION" val="1.0"/>
  <p:tag name="KSO_WM_BEAUTIFY_FLAG" val="#wm#"/>
  <p:tag name="KSO_WM_UNIT_COLOR_SCHEME_SHAPE_ID" val="28"/>
  <p:tag name="KSO_WM_UNIT_COLOR_SCHEME_PARENT_PAGE" val="0_1"/>
  <p:tag name="KSO_WM_UNIT_DECOLORIZATION"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33"/>
  <p:tag name="KSO_WM_SLIDE_ID" val="diagram20195033_1"/>
  <p:tag name="KSO_WM_SLIDE_ITEM_CNT" val="0"/>
  <p:tag name="KSO_WM_SLIDE_INDEX" val="1"/>
  <p:tag name="KSO_WM_TAG_VERSION" val="1.0"/>
  <p:tag name="KSO_WM_SLIDE_LAYOUT" val="a_d_f_h"/>
  <p:tag name="KSO_WM_SLIDE_LAYOUT_CNT" val="1_2_1_2"/>
  <p:tag name="KSO_WM_SLIDE_TYPE" val="text"/>
  <p:tag name="KSO_WM_SLIDE_SUBTYPE" val="picTxt"/>
  <p:tag name="KSO_WM_SLIDE_SIZE" val="960*144.571"/>
  <p:tag name="KSO_WM_SLIDE_POSITION" val="0*395.429"/>
  <p:tag name="KSO_WM_SLIDE_COLORSCHEME_VERSION" val="3.2"/>
  <p:tag name="KSO_WM_SLIDE_CONSTRAINT" val="%7b%22slideConstraint%22%3a%7b%22seriesAreas%22%3a%5b%5d%2c%22singleAreas%22%3a%5b%7b%22shapes%22%3a%5b19%5d%2c%22serialConstraintIndex%22%3a-1%2c%22areatextmark%22%3a0%2c%22pictureprocessmark%22%3a0%7d%2c%7b%22shapes%22%3a%5b20%5d%2c%22serialConstraintIndex%22%3a-1%2c%22areatextmark%22%3a0%2c%22pictureprocessmark%22%3a0%7d%5d%7d%7d"/>
  <p:tag name="KSO_WM_TEMPLATE_SUBCATEGORY" val="0"/>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5033_1*i*1"/>
  <p:tag name="KSO_WM_TEMPLATE_CATEGORY" val="diagram"/>
  <p:tag name="KSO_WM_TEMPLATE_INDEX" val="20195033"/>
  <p:tag name="KSO_WM_UNIT_LAYERLEVEL" val="1"/>
  <p:tag name="KSO_WM_TAG_VERSION" val="1.0"/>
  <p:tag name="KSO_WM_BEAUTIFY_FLAG" val="#wm#"/>
  <p:tag name="KSO_WM_UNIT_COLOR_SCHEME_SHAPE_ID" val="2"/>
  <p:tag name="KSO_WM_UNIT_COLOR_SCHEME_PARENT_PAGE" val="0_1"/>
  <p:tag name="KSO_WM_UNIT_ADJUSTLAYOUT_ID" val="2"/>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5033_1*i*2"/>
  <p:tag name="KSO_WM_TEMPLATE_CATEGORY" val="diagram"/>
  <p:tag name="KSO_WM_TEMPLATE_INDEX" val="20195033"/>
  <p:tag name="KSO_WM_UNIT_LAYERLEVEL" val="1"/>
  <p:tag name="KSO_WM_TAG_VERSION" val="1.0"/>
  <p:tag name="KSO_WM_BEAUTIFY_FLAG" val="#wm#"/>
  <p:tag name="KSO_WM_UNIT_COLOR_SCHEME_SHAPE_ID" val="3"/>
  <p:tag name="KSO_WM_UNIT_COLOR_SCHEME_PARENT_PAGE" val="0_1"/>
  <p:tag name="KSO_WM_UNIT_ADJUSTLAYOUT_ID" val="3"/>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5033_1*i*3"/>
  <p:tag name="KSO_WM_TEMPLATE_CATEGORY" val="diagram"/>
  <p:tag name="KSO_WM_TEMPLATE_INDEX" val="20195033"/>
  <p:tag name="KSO_WM_UNIT_LAYERLEVEL" val="1"/>
  <p:tag name="KSO_WM_TAG_VERSION" val="1.0"/>
  <p:tag name="KSO_WM_BEAUTIFY_FLAG" val="#wm#"/>
  <p:tag name="KSO_WM_UNIT_COLOR_SCHEME_SHAPE_ID" val="5"/>
  <p:tag name="KSO_WM_UNIT_COLOR_SCHEME_PARENT_PAGE" val="0_1"/>
  <p:tag name="KSO_WM_UNIT_ADJUSTLAYOUT_ID" val="5"/>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5033_1*h_i*1_1"/>
  <p:tag name="KSO_WM_TEMPLATE_CATEGORY" val="diagram"/>
  <p:tag name="KSO_WM_TEMPLATE_INDEX" val="20195033"/>
  <p:tag name="KSO_WM_UNIT_LAYERLEVEL" val="1_1"/>
  <p:tag name="KSO_WM_TAG_VERSION" val="1.0"/>
  <p:tag name="KSO_WM_BEAUTIFY_FLAG" val="#wm#"/>
  <p:tag name="KSO_WM_UNIT_COLOR_SCHEME_SHAPE_ID" val="10"/>
  <p:tag name="KSO_WM_UNIT_COLOR_SCHEME_PARENT_PAGE" val="0_1"/>
  <p:tag name="KSO_WM_UNIT_ADJUSTLAYOUT_ID" val="10"/>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195033_1*h_i*2_1"/>
  <p:tag name="KSO_WM_TEMPLATE_CATEGORY" val="diagram"/>
  <p:tag name="KSO_WM_TEMPLATE_INDEX" val="20195033"/>
  <p:tag name="KSO_WM_UNIT_LAYERLEVEL" val="1_1"/>
  <p:tag name="KSO_WM_TAG_VERSION" val="1.0"/>
  <p:tag name="KSO_WM_BEAUTIFY_FLAG" val="#wm#"/>
  <p:tag name="KSO_WM_UNIT_COLOR_SCHEME_SHAPE_ID" val="11"/>
  <p:tag name="KSO_WM_UNIT_COLOR_SCHEME_PARENT_PAGE" val="0_1"/>
  <p:tag name="KSO_WM_UNIT_ADJUSTLAYOUT_ID" val="11"/>
</p:tagLst>
</file>

<file path=ppt/tags/tag14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diagram20195033_1*h_a*1_1"/>
  <p:tag name="KSO_WM_TEMPLATE_CATEGORY" val="diagram"/>
  <p:tag name="KSO_WM_TEMPLATE_INDEX" val="20195033"/>
  <p:tag name="KSO_WM_UNIT_LAYERLEVEL" val="1_1"/>
  <p:tag name="KSO_WM_TAG_VERSION" val="1.0"/>
  <p:tag name="KSO_WM_BEAUTIFY_FLAG" val="#wm#"/>
  <p:tag name="KSO_WM_UNIT_VALUE" val="6"/>
  <p:tag name="KSO_WM_UNIT_COLOR_SCHEME_SHAPE_ID" val="9"/>
  <p:tag name="KSO_WM_UNIT_COLOR_SCHEME_PARENT_PAGE" val="0_1"/>
  <p:tag name="KSO_WM_UNIT_ADJUSTLAYOUT_ID" val="9"/>
  <p:tag name="KSO_WM_UNIT_PRESET_TEXT" val="简洁美观"/>
</p:tagLst>
</file>

<file path=ppt/tags/tag14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195033_1*f*1"/>
  <p:tag name="KSO_WM_TEMPLATE_CATEGORY" val="diagram"/>
  <p:tag name="KSO_WM_TEMPLATE_INDEX" val="20195033"/>
  <p:tag name="KSO_WM_UNIT_LAYERLEVEL" val="1"/>
  <p:tag name="KSO_WM_TAG_VERSION" val="1.0"/>
  <p:tag name="KSO_WM_BEAUTIFY_FLAG" val="#wm#"/>
  <p:tag name="KSO_WM_UNIT_VALUE" val="90"/>
  <p:tag name="KSO_WM_UNIT_COLOR_SCHEME_SHAPE_ID" val="12"/>
  <p:tag name="KSO_WM_UNIT_COLOR_SCHEME_PARENT_PAGE" val="0_1"/>
  <p:tag name="KSO_WM_UNIT_ADJUSTLAYOUT_ID" val="12"/>
  <p:tag name="KSO_WM_UNIT_PRESET_TEXT" val="小米米家电动滑板车，搭载通风式碟刹系统和E-ABS防抱死系统，可实现高效制动快速反应，刹车距离短至4米，骑行安全更省心。"/>
</p:tagLst>
</file>

<file path=ppt/tags/tag14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195033_1*a*1"/>
  <p:tag name="KSO_WM_TEMPLATE_CATEGORY" val="diagram"/>
  <p:tag name="KSO_WM_TEMPLATE_INDEX" val="20195033"/>
  <p:tag name="KSO_WM_UNIT_LAYERLEVEL" val="1"/>
  <p:tag name="KSO_WM_TAG_VERSION" val="1.0"/>
  <p:tag name="KSO_WM_BEAUTIFY_FLAG" val="#wm#"/>
  <p:tag name="KSO_WM_UNIT_COLOR_SCHEME_SHAPE_ID" val="13"/>
  <p:tag name="KSO_WM_UNIT_COLOR_SCHEME_PARENT_PAGE" val="0_1"/>
  <p:tag name="KSO_WM_UNIT_ADJUSTLAYOUT_ID" val="13"/>
  <p:tag name="KSO_WM_UNIT_PRESET_TEXT" val="前后双重刹&#10;车系统"/>
</p:tagLst>
</file>

<file path=ppt/tags/tag145.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TYPE" val="h_a"/>
  <p:tag name="KSO_WM_UNIT_INDEX" val="2_1"/>
  <p:tag name="KSO_WM_UNIT_ID" val="diagram20195033_1*h_a*2_1"/>
  <p:tag name="KSO_WM_TEMPLATE_CATEGORY" val="diagram"/>
  <p:tag name="KSO_WM_TEMPLATE_INDEX" val="20195033"/>
  <p:tag name="KSO_WM_UNIT_LAYERLEVEL" val="1_1"/>
  <p:tag name="KSO_WM_TAG_VERSION" val="1.0"/>
  <p:tag name="KSO_WM_BEAUTIFY_FLAG" val="#wm#"/>
  <p:tag name="KSO_WM_UNIT_VALUE" val="6"/>
  <p:tag name="KSO_WM_UNIT_COLOR_SCHEME_SHAPE_ID" val="14"/>
  <p:tag name="KSO_WM_UNIT_COLOR_SCHEME_PARENT_PAGE" val="0_1"/>
  <p:tag name="KSO_WM_UNIT_ADJUSTLAYOUT_ID" val="14"/>
  <p:tag name="KSO_WM_UNIT_PRESET_TEXT" val="巧妙的折叠"/>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5033_1*i*4"/>
  <p:tag name="KSO_WM_TEMPLATE_CATEGORY" val="diagram"/>
  <p:tag name="KSO_WM_TEMPLATE_INDEX" val="20195033"/>
  <p:tag name="KSO_WM_UNIT_LAYERLEVEL" val="1"/>
  <p:tag name="KSO_WM_TAG_VERSION" val="1.0"/>
  <p:tag name="KSO_WM_BEAUTIFY_FLAG" val="#wm#"/>
  <p:tag name="KSO_WM_UNIT_COLOR_SCHEME_SHAPE_ID" val="6"/>
  <p:tag name="KSO_WM_UNIT_COLOR_SCHEME_PARENT_PAGE" val="0_1"/>
  <p:tag name="KSO_WM_UNIT_ADJUSTLAYOUT_ID" val="6"/>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5033_1*i*5"/>
  <p:tag name="KSO_WM_TEMPLATE_CATEGORY" val="diagram"/>
  <p:tag name="KSO_WM_TEMPLATE_INDEX" val="20195033"/>
  <p:tag name="KSO_WM_UNIT_LAYERLEVEL" val="1"/>
  <p:tag name="KSO_WM_TAG_VERSION" val="1.0"/>
  <p:tag name="KSO_WM_BEAUTIFY_FLAG" val="#wm#"/>
  <p:tag name="KSO_WM_UNIT_COLOR_SCHEME_SHAPE_ID" val="7"/>
  <p:tag name="KSO_WM_UNIT_COLOR_SCHEME_PARENT_PAGE" val="0_1"/>
  <p:tag name="KSO_WM_UNIT_ADJUSTLAYOUT_ID" val="7"/>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56"/>
  <p:tag name="KSO_WM_SLIDE_ID" val="diagram20195056_1"/>
  <p:tag name="KSO_WM_SLIDE_ITEM_CNT" val="0"/>
  <p:tag name="KSO_WM_SLIDE_INDEX" val="1"/>
  <p:tag name="KSO_WM_TAG_VERSION" val="1.0"/>
  <p:tag name="KSO_WM_SLIDE_LAYOUT" val="a_d_f"/>
  <p:tag name="KSO_WM_SLIDE_LAYOUT_CNT" val="1_4_1"/>
  <p:tag name="KSO_WM_SLIDE_TYPE" val="text"/>
  <p:tag name="KSO_WM_SLIDE_SUBTYPE" val="picTxt"/>
  <p:tag name="KSO_WM_SLIDE_SIZE" val="960*454"/>
  <p:tag name="KSO_WM_SLIDE_POSITION" val="0*85"/>
  <p:tag name="KSO_WM_SLIDE_COLORSCHEME_VERSION" val="3.2"/>
  <p:tag name="KSO_WM_SLIDE_CONSTRAINT" val="%7b%22slideConstraint%22%3a%7b%22seriesAreas%22%3a%5b%5d%2c%22singleAreas%22%3a%5b%7b%22shapes%22%3a%5b40%5d%2c%22serialConstraintIndex%22%3a-1%2c%22areatextmark%22%3a0%2c%22pictureprocessmark%22%3a0%7d%2c%7b%22shapes%22%3a%5b37%5d%2c%22serialConstraintIndex%22%3a-1%2c%22areatextmark%22%3a0%2c%22pictureprocessmark%22%3a0%7d%2c%7b%22shapes%22%3a%5b38%5d%2c%22serialConstraintIndex%22%3a-1%2c%22areatextmark%22%3a0%2c%22pictureprocessmark%22%3a0%7d%2c%7b%22shapes%22%3a%5b39%5d%2c%22serialConstraintIndex%22%3a-1%2c%22areatextmark%22%3a0%2c%22pictureprocessmark%22%3a0%7d%5d%7d%7d"/>
  <p:tag name="KSO_WM_TEMPLATE_SUBCATEGORY" val="0"/>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5056_1*i*1"/>
  <p:tag name="KSO_WM_TEMPLATE_CATEGORY" val="diagram"/>
  <p:tag name="KSO_WM_TEMPLATE_INDEX" val="20195056"/>
  <p:tag name="KSO_WM_UNIT_LAYERLEVEL" val="1"/>
  <p:tag name="KSO_WM_TAG_VERSION" val="1.0"/>
  <p:tag name="KSO_WM_BEAUTIFY_FLAG" val="#wm#"/>
  <p:tag name="KSO_WM_UNIT_COLOR_SCHEME_SHAPE_ID" val="2"/>
  <p:tag name="KSO_WM_UNIT_COLOR_SCHEME_PARENT_PAGE" val="0_1"/>
  <p:tag name="KSO_WM_UNIT_ADJUSTLAYOUT_ID" val="2"/>
</p:tagLst>
</file>

<file path=ppt/tags/tag15.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前后双重刹车系统"/>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5056_1*a*1"/>
  <p:tag name="KSO_WM_TEMPLATE_CATEGORY" val="diagram"/>
  <p:tag name="KSO_WM_TEMPLATE_INDEX" val="20195056"/>
  <p:tag name="KSO_WM_UNIT_LAYERLEVEL" val="1"/>
  <p:tag name="KSO_WM_TAG_VERSION" val="1.0"/>
  <p:tag name="KSO_WM_BEAUTIFY_FLAG" val="#wm#"/>
  <p:tag name="KSO_WM_UNIT_NOCLEAR" val="0"/>
  <p:tag name="KSO_WM_UNIT_COLOR_SCHEME_SHAPE_ID" val="4"/>
  <p:tag name="KSO_WM_UNIT_COLOR_SCHEME_PARENT_PAGE" val="0_1"/>
  <p:tag name="KSO_WM_UNIT_ADJUSTLAYOUT_ID" val="4"/>
</p:tagLst>
</file>

<file path=ppt/tags/tag151.xml><?xml version="1.0" encoding="utf-8"?>
<p:tagLst xmlns:a="http://schemas.openxmlformats.org/drawingml/2006/main" xmlns:r="http://schemas.openxmlformats.org/officeDocument/2006/relationships" xmlns:p="http://schemas.openxmlformats.org/presentationml/2006/main">
  <p:tag name="KSO_WM_UNIT_PRESET_TEXT" val="小米米家电动滑板车，搭载通风式碟刹系统和E-ABS防抱死系统，可实现高效制动快速反应，刹车距离短至4米，骑行安全更省心。"/>
  <p:tag name="KSO_WM_UNIT_VALUE" val="117"/>
  <p:tag name="KSO_WM_UNIT_HIGHLIGHT" val="0"/>
  <p:tag name="KSO_WM_UNIT_COMPATIBLE" val="0"/>
  <p:tag name="KSO_WM_UNIT_DIAGRAM_ISNUMVISUAL" val="0"/>
  <p:tag name="KSO_WM_UNIT_DIAGRAM_ISREFERUNIT" val="0"/>
  <p:tag name="KSO_WM_UNIT_TYPE" val="f"/>
  <p:tag name="KSO_WM_UNIT_INDEX" val="1"/>
  <p:tag name="KSO_WM_UNIT_ID" val="diagram20195056_1*f*1"/>
  <p:tag name="KSO_WM_TEMPLATE_CATEGORY" val="diagram"/>
  <p:tag name="KSO_WM_TEMPLATE_INDEX" val="20195056"/>
  <p:tag name="KSO_WM_UNIT_LAYERLEVEL" val="1"/>
  <p:tag name="KSO_WM_TAG_VERSION" val="1.0"/>
  <p:tag name="KSO_WM_BEAUTIFY_FLAG" val="#wm#"/>
  <p:tag name="KSO_WM_UNIT_NOCLEAR" val="0"/>
  <p:tag name="KSO_WM_UNIT_COLOR_SCHEME_SHAPE_ID" val="5"/>
  <p:tag name="KSO_WM_UNIT_COLOR_SCHEME_PARENT_PAGE" val="0_1"/>
  <p:tag name="KSO_WM_UNIT_ADJUSTLAYOUT_ID" val="5"/>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56"/>
  <p:tag name="KSO_WM_SLIDE_ID" val="diagram20195056_1"/>
  <p:tag name="KSO_WM_SLIDE_ITEM_CNT" val="0"/>
  <p:tag name="KSO_WM_SLIDE_INDEX" val="1"/>
  <p:tag name="KSO_WM_TAG_VERSION" val="1.0"/>
  <p:tag name="KSO_WM_SLIDE_LAYOUT" val="a_d_f"/>
  <p:tag name="KSO_WM_SLIDE_LAYOUT_CNT" val="1_4_1"/>
  <p:tag name="KSO_WM_SLIDE_TYPE" val="text"/>
  <p:tag name="KSO_WM_SLIDE_SUBTYPE" val="picTxt"/>
  <p:tag name="KSO_WM_SLIDE_SIZE" val="960*454"/>
  <p:tag name="KSO_WM_SLIDE_POSITION" val="0*85"/>
  <p:tag name="KSO_WM_SLIDE_COLORSCHEME_VERSION" val="3.2"/>
  <p:tag name="KSO_WM_SLIDE_CONSTRAINT" val="%7b%22slideConstraint%22%3a%7b%22seriesAreas%22%3a%5b%5d%2c%22singleAreas%22%3a%5b%7b%22shapes%22%3a%5b40%5d%2c%22serialConstraintIndex%22%3a-1%2c%22areatextmark%22%3a0%2c%22pictureprocessmark%22%3a0%7d%2c%7b%22shapes%22%3a%5b37%5d%2c%22serialConstraintIndex%22%3a-1%2c%22areatextmark%22%3a0%2c%22pictureprocessmark%22%3a0%7d%2c%7b%22shapes%22%3a%5b38%5d%2c%22serialConstraintIndex%22%3a-1%2c%22areatextmark%22%3a0%2c%22pictureprocessmark%22%3a0%7d%2c%7b%22shapes%22%3a%5b39%5d%2c%22serialConstraintIndex%22%3a-1%2c%22areatextmark%22%3a0%2c%22pictureprocessmark%22%3a0%7d%5d%7d%7d"/>
  <p:tag name="KSO_WM_TEMPLATE_SUBCATEGORY" val="0"/>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5056_1*i*1"/>
  <p:tag name="KSO_WM_TEMPLATE_CATEGORY" val="diagram"/>
  <p:tag name="KSO_WM_TEMPLATE_INDEX" val="20195056"/>
  <p:tag name="KSO_WM_UNIT_LAYERLEVEL" val="1"/>
  <p:tag name="KSO_WM_TAG_VERSION" val="1.0"/>
  <p:tag name="KSO_WM_BEAUTIFY_FLAG" val="#wm#"/>
  <p:tag name="KSO_WM_UNIT_COLOR_SCHEME_SHAPE_ID" val="2"/>
  <p:tag name="KSO_WM_UNIT_COLOR_SCHEME_PARENT_PAGE" val="0_1"/>
  <p:tag name="KSO_WM_UNIT_ADJUSTLAYOUT_ID" val="2"/>
</p:tagLst>
</file>

<file path=ppt/tags/tag15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前后双重刹车系统"/>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5056_1*a*1"/>
  <p:tag name="KSO_WM_TEMPLATE_CATEGORY" val="diagram"/>
  <p:tag name="KSO_WM_TEMPLATE_INDEX" val="20195056"/>
  <p:tag name="KSO_WM_UNIT_LAYERLEVEL" val="1"/>
  <p:tag name="KSO_WM_TAG_VERSION" val="1.0"/>
  <p:tag name="KSO_WM_BEAUTIFY_FLAG" val="#wm#"/>
  <p:tag name="KSO_WM_UNIT_NOCLEAR" val="0"/>
  <p:tag name="KSO_WM_UNIT_COLOR_SCHEME_SHAPE_ID" val="4"/>
  <p:tag name="KSO_WM_UNIT_COLOR_SCHEME_PARENT_PAGE" val="0_1"/>
  <p:tag name="KSO_WM_UNIT_ADJUSTLAYOUT_ID" val="4"/>
</p:tagLst>
</file>

<file path=ppt/tags/tag155.xml><?xml version="1.0" encoding="utf-8"?>
<p:tagLst xmlns:a="http://schemas.openxmlformats.org/drawingml/2006/main" xmlns:r="http://schemas.openxmlformats.org/officeDocument/2006/relationships" xmlns:p="http://schemas.openxmlformats.org/presentationml/2006/main">
  <p:tag name="KSO_WM_UNIT_PRESET_TEXT" val="小米米家电动滑板车，搭载通风式碟刹系统和E-ABS防抱死系统，可实现高效制动快速反应，刹车距离短至4米，骑行安全更省心。"/>
  <p:tag name="KSO_WM_UNIT_VALUE" val="117"/>
  <p:tag name="KSO_WM_UNIT_HIGHLIGHT" val="0"/>
  <p:tag name="KSO_WM_UNIT_COMPATIBLE" val="0"/>
  <p:tag name="KSO_WM_UNIT_DIAGRAM_ISNUMVISUAL" val="0"/>
  <p:tag name="KSO_WM_UNIT_DIAGRAM_ISREFERUNIT" val="0"/>
  <p:tag name="KSO_WM_UNIT_TYPE" val="f"/>
  <p:tag name="KSO_WM_UNIT_INDEX" val="1"/>
  <p:tag name="KSO_WM_UNIT_ID" val="diagram20195056_1*f*1"/>
  <p:tag name="KSO_WM_TEMPLATE_CATEGORY" val="diagram"/>
  <p:tag name="KSO_WM_TEMPLATE_INDEX" val="20195056"/>
  <p:tag name="KSO_WM_UNIT_LAYERLEVEL" val="1"/>
  <p:tag name="KSO_WM_TAG_VERSION" val="1.0"/>
  <p:tag name="KSO_WM_BEAUTIFY_FLAG" val="#wm#"/>
  <p:tag name="KSO_WM_UNIT_NOCLEAR" val="0"/>
  <p:tag name="KSO_WM_UNIT_COLOR_SCHEME_SHAPE_ID" val="5"/>
  <p:tag name="KSO_WM_UNIT_COLOR_SCHEME_PARENT_PAGE" val="0_1"/>
  <p:tag name="KSO_WM_UNIT_ADJUSTLAYOUT_ID" val="5"/>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727"/>
  <p:tag name="KSO_WM_SLIDE_ID" val="diagram30178727_1"/>
  <p:tag name="KSO_WM_SLIDE_ITEM_CNT" val="0"/>
  <p:tag name="KSO_WM_SLIDE_INDEX" val="1"/>
  <p:tag name="KSO_WM_TAG_VERSION" val="1.0"/>
  <p:tag name="KSO_WM_SLIDE_LAYOUT" val="a_d_f_h"/>
  <p:tag name="KSO_WM_SLIDE_LAYOUT_CNT" val="1_1_1_1"/>
  <p:tag name="KSO_WM_SLIDE_MODEL_TYPE" val="cover"/>
  <p:tag name="KSO_WM_SLIDE_TYPE" val="text"/>
  <p:tag name="KSO_WM_SLIDE_SUBTYPE" val="picTxt"/>
  <p:tag name="KSO_WM_SLIDE_SIZE" val="450.7*108.38"/>
  <p:tag name="KSO_WM_SLIDE_POSITION" val="38.4*336.75"/>
  <p:tag name="KSO_WM_SLIDE_CONSTRAINT" val="%7b%22slideConstraint%22%3a%7b%22seriesAreas%22%3a%5b%5d%2c%22singleAreas%22%3a%5b%7b%22shapes%22%3a%5b23%5d%2c%22serialConstraintIndex%22%3a-1%2c%22areatextmark%22%3a0%2c%22pictureprocessmark%22%3a0%7d%5d%7d%7d"/>
  <p:tag name="KSO_WM_SLIDE_COLORSCHEME_VERSION" val="3.2"/>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727_1*i*1"/>
  <p:tag name="KSO_WM_TEMPLATE_CATEGORY" val="diagram"/>
  <p:tag name="KSO_WM_TEMPLATE_INDEX" val="30178727"/>
  <p:tag name="KSO_WM_UNIT_LAYERLEVEL" val="1"/>
  <p:tag name="KSO_WM_TAG_VERSION" val="1.0"/>
  <p:tag name="KSO_WM_BEAUTIFY_FLAG" val="#wm#"/>
  <p:tag name="KSO_WM_UNIT_TYPE" val="i"/>
  <p:tag name="KSO_WM_UNIT_INDEX" val="1"/>
  <p:tag name="KSO_WM_UNIT_ADJUSTLAYOUT_ID" val="35"/>
  <p:tag name="KSO_WM_UNIT_COLOR_SCHEME_SHAPE_ID" val="35"/>
  <p:tag name="KSO_WM_UNIT_COLOR_SCHEME_PARENT_PAGE" val="0_1"/>
  <p:tag name="KSO_WM_UNIT_FOIL_COLOR" val="1"/>
</p:tagLst>
</file>

<file path=ppt/tags/tag15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727_1*a*1"/>
  <p:tag name="KSO_WM_TEMPLATE_CATEGORY" val="diagram"/>
  <p:tag name="KSO_WM_TEMPLATE_INDEX" val="30178727"/>
  <p:tag name="KSO_WM_UNIT_LAYERLEVEL" val="1"/>
  <p:tag name="KSO_WM_TAG_VERSION" val="1.0"/>
  <p:tag name="KSO_WM_BEAUTIFY_FLAG" val="#wm#"/>
  <p:tag name="KSO_WM_UNIT_ADJUSTLAYOUT_ID" val="24"/>
  <p:tag name="KSO_WM_UNIT_COLOR_SCHEME_SHAPE_ID" val="24"/>
  <p:tag name="KSO_WM_UNIT_COLOR_SCHEME_PARENT_PAGE" val="0_1"/>
</p:tagLst>
</file>

<file path=ppt/tags/tag15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2-Z"/>
  <p:tag name="KSO_WM_UNIT_TEXT_PART_SIZE" val="30*434.5"/>
  <p:tag name="KSO_WM_UNIT_VALUE" val="23"/>
  <p:tag name="KSO_WM_UNIT_HIGHLIGHT" val="0"/>
  <p:tag name="KSO_WM_UNIT_COMPATIBLE" val="0"/>
  <p:tag name="KSO_WM_UNIT_DIAGRAM_ISNUMVISUAL" val="0"/>
  <p:tag name="KSO_WM_UNIT_DIAGRAM_ISREFERUNIT" val="0"/>
  <p:tag name="KSO_WM_UNIT_ID" val="diagram30178727_1*h_a*1_1"/>
  <p:tag name="KSO_WM_TEMPLATE_CATEGORY" val="diagram"/>
  <p:tag name="KSO_WM_TEMPLATE_INDEX" val="30178727"/>
  <p:tag name="KSO_WM_UNIT_LAYERLEVEL" val="1_1"/>
  <p:tag name="KSO_WM_TAG_VERSION" val="1.0"/>
  <p:tag name="KSO_WM_BEAUTIFY_FLAG" val="#wm#"/>
  <p:tag name="KSO_WM_UNIT_PRESET_TEXT" val="单击此处添加小标题"/>
  <p:tag name="KSO_WM_UNIT_TYPE" val="h_a"/>
  <p:tag name="KSO_WM_UNIT_INDEX" val="1_1"/>
  <p:tag name="KSO_WM_UNIT_ADJUSTLAYOUT_ID" val="21"/>
  <p:tag name="KSO_WM_UNIT_COLOR_SCHEME_SHAPE_ID" val="21"/>
  <p:tag name="KSO_WM_UNIT_COLOR_SCHEME_PARENT_PAGE" val="0_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60.xml><?xml version="1.0" encoding="utf-8"?>
<p:tagLst xmlns:a="http://schemas.openxmlformats.org/drawingml/2006/main" xmlns:r="http://schemas.openxmlformats.org/officeDocument/2006/relationships" xmlns:p="http://schemas.openxmlformats.org/presentationml/2006/main">
  <p:tag name="KSO_WM_UNIT_VALUE" val="78"/>
  <p:tag name="KSO_WM_UNIT_HIGHLIGHT" val="0"/>
  <p:tag name="KSO_WM_UNIT_COMPATIBLE" val="0"/>
  <p:tag name="KSO_WM_UNIT_DIAGRAM_ISNUMVISUAL" val="0"/>
  <p:tag name="KSO_WM_UNIT_DIAGRAM_ISREFERUNIT" val="0"/>
  <p:tag name="KSO_WM_UNIT_ID" val="diagram30178727_1*h_f*1_1"/>
  <p:tag name="KSO_WM_TEMPLATE_CATEGORY" val="diagram"/>
  <p:tag name="KSO_WM_TEMPLATE_INDEX" val="30178727"/>
  <p:tag name="KSO_WM_UNIT_LAYERLEVEL" val="1_1"/>
  <p:tag name="KSO_WM_TAG_VERSION" val="1.0"/>
  <p:tag name="KSO_WM_BEAUTIFY_FLAG" val="#wm#"/>
  <p:tag name="KSO_WM_UNIT_TEXT_PART_ID" val="2-b"/>
  <p:tag name="KSO_WM_UNIT_TEXT_PART_SIZE" val="84.88*434.5"/>
  <p:tag name="KSO_WM_UNIT_PRESET_TEXT" val="点击此处添加正文，文字是您思想的提炼，为了最终呈现发布的良好效果，请言简意赅的阐述观点，并根据需要酌情增减文字。"/>
  <p:tag name="KSO_WM_UNIT_TYPE" val="h_f"/>
  <p:tag name="KSO_WM_UNIT_INDEX" val="1_1"/>
  <p:tag name="KSO_WM_UNIT_ADJUSTLAYOUT_ID" val="22"/>
  <p:tag name="KSO_WM_UNIT_COLOR_SCHEME_SHAPE_ID" val="22"/>
  <p:tag name="KSO_WM_UNIT_COLOR_SCHEME_PARENT_PAGE" val="0_1"/>
  <p:tag name="KSO_WM_UNIT_TEXT_PART_ID_V2" val="d-2-1"/>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727_1*h_i*1_1"/>
  <p:tag name="KSO_WM_TEMPLATE_CATEGORY" val="diagram"/>
  <p:tag name="KSO_WM_TEMPLATE_INDEX" val="30178727"/>
  <p:tag name="KSO_WM_UNIT_LAYERLEVEL" val="1_1"/>
  <p:tag name="KSO_WM_TAG_VERSION" val="1.0"/>
  <p:tag name="KSO_WM_BEAUTIFY_FLAG" val="#wm#"/>
  <p:tag name="KSO_WM_UNIT_TYPE" val="h_i"/>
  <p:tag name="KSO_WM_UNIT_INDEX" val="1_1"/>
  <p:tag name="KSO_WM_UNIT_ADJUSTLAYOUT_ID" val="26"/>
  <p:tag name="KSO_WM_UNIT_COLOR_SCHEME_SHAPE_ID" val="26"/>
  <p:tag name="KSO_WM_UNIT_COLOR_SCHEME_PARENT_PAGE" val="0_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727"/>
  <p:tag name="KSO_WM_SLIDE_ID" val="diagram30178727_1"/>
  <p:tag name="KSO_WM_SLIDE_ITEM_CNT" val="0"/>
  <p:tag name="KSO_WM_SLIDE_INDEX" val="1"/>
  <p:tag name="KSO_WM_TAG_VERSION" val="1.0"/>
  <p:tag name="KSO_WM_SLIDE_LAYOUT" val="a_d_f_h"/>
  <p:tag name="KSO_WM_SLIDE_LAYOUT_CNT" val="1_1_1_1"/>
  <p:tag name="KSO_WM_SLIDE_MODEL_TYPE" val="cover"/>
  <p:tag name="KSO_WM_SLIDE_TYPE" val="text"/>
  <p:tag name="KSO_WM_SLIDE_SUBTYPE" val="picTxt"/>
  <p:tag name="KSO_WM_SLIDE_SIZE" val="450.7*108.38"/>
  <p:tag name="KSO_WM_SLIDE_POSITION" val="38.4*336.75"/>
  <p:tag name="KSO_WM_SLIDE_CONSTRAINT" val="%7b%22slideConstraint%22%3a%7b%22seriesAreas%22%3a%5b%5d%2c%22singleAreas%22%3a%5b%7b%22shapes%22%3a%5b23%5d%2c%22serialConstraintIndex%22%3a-1%2c%22areatextmark%22%3a0%2c%22pictureprocessmark%22%3a0%7d%5d%7d%7d"/>
  <p:tag name="KSO_WM_SLIDE_COLORSCHEME_VERSION" val="3.2"/>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727_1*i*1"/>
  <p:tag name="KSO_WM_TEMPLATE_CATEGORY" val="diagram"/>
  <p:tag name="KSO_WM_TEMPLATE_INDEX" val="30178727"/>
  <p:tag name="KSO_WM_UNIT_LAYERLEVEL" val="1"/>
  <p:tag name="KSO_WM_TAG_VERSION" val="1.0"/>
  <p:tag name="KSO_WM_BEAUTIFY_FLAG" val="#wm#"/>
  <p:tag name="KSO_WM_UNIT_TYPE" val="i"/>
  <p:tag name="KSO_WM_UNIT_INDEX" val="1"/>
  <p:tag name="KSO_WM_UNIT_ADJUSTLAYOUT_ID" val="35"/>
  <p:tag name="KSO_WM_UNIT_COLOR_SCHEME_SHAPE_ID" val="35"/>
  <p:tag name="KSO_WM_UNIT_COLOR_SCHEME_PARENT_PAGE" val="0_1"/>
  <p:tag name="KSO_WM_UNIT_FOIL_COLOR" val="1"/>
</p:tagLst>
</file>

<file path=ppt/tags/tag16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727_1*a*1"/>
  <p:tag name="KSO_WM_TEMPLATE_CATEGORY" val="diagram"/>
  <p:tag name="KSO_WM_TEMPLATE_INDEX" val="30178727"/>
  <p:tag name="KSO_WM_UNIT_LAYERLEVEL" val="1"/>
  <p:tag name="KSO_WM_TAG_VERSION" val="1.0"/>
  <p:tag name="KSO_WM_BEAUTIFY_FLAG" val="#wm#"/>
  <p:tag name="KSO_WM_UNIT_ADJUSTLAYOUT_ID" val="24"/>
  <p:tag name="KSO_WM_UNIT_COLOR_SCHEME_SHAPE_ID" val="24"/>
  <p:tag name="KSO_WM_UNIT_COLOR_SCHEME_PARENT_PAGE" val="0_1"/>
</p:tagLst>
</file>

<file path=ppt/tags/tag16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2-Z"/>
  <p:tag name="KSO_WM_UNIT_TEXT_PART_SIZE" val="30*434.5"/>
  <p:tag name="KSO_WM_UNIT_VALUE" val="23"/>
  <p:tag name="KSO_WM_UNIT_HIGHLIGHT" val="0"/>
  <p:tag name="KSO_WM_UNIT_COMPATIBLE" val="0"/>
  <p:tag name="KSO_WM_UNIT_DIAGRAM_ISNUMVISUAL" val="0"/>
  <p:tag name="KSO_WM_UNIT_DIAGRAM_ISREFERUNIT" val="0"/>
  <p:tag name="KSO_WM_UNIT_ID" val="diagram30178727_1*h_a*1_1"/>
  <p:tag name="KSO_WM_TEMPLATE_CATEGORY" val="diagram"/>
  <p:tag name="KSO_WM_TEMPLATE_INDEX" val="30178727"/>
  <p:tag name="KSO_WM_UNIT_LAYERLEVEL" val="1_1"/>
  <p:tag name="KSO_WM_TAG_VERSION" val="1.0"/>
  <p:tag name="KSO_WM_BEAUTIFY_FLAG" val="#wm#"/>
  <p:tag name="KSO_WM_UNIT_PRESET_TEXT" val="单击此处添加小标题"/>
  <p:tag name="KSO_WM_UNIT_TYPE" val="h_a"/>
  <p:tag name="KSO_WM_UNIT_INDEX" val="1_1"/>
  <p:tag name="KSO_WM_UNIT_ADJUSTLAYOUT_ID" val="21"/>
  <p:tag name="KSO_WM_UNIT_COLOR_SCHEME_SHAPE_ID" val="21"/>
  <p:tag name="KSO_WM_UNIT_COLOR_SCHEME_PARENT_PAGE" val="0_1"/>
</p:tagLst>
</file>

<file path=ppt/tags/tag166.xml><?xml version="1.0" encoding="utf-8"?>
<p:tagLst xmlns:a="http://schemas.openxmlformats.org/drawingml/2006/main" xmlns:r="http://schemas.openxmlformats.org/officeDocument/2006/relationships" xmlns:p="http://schemas.openxmlformats.org/presentationml/2006/main">
  <p:tag name="KSO_WM_UNIT_VALUE" val="78"/>
  <p:tag name="KSO_WM_UNIT_HIGHLIGHT" val="0"/>
  <p:tag name="KSO_WM_UNIT_COMPATIBLE" val="0"/>
  <p:tag name="KSO_WM_UNIT_DIAGRAM_ISNUMVISUAL" val="0"/>
  <p:tag name="KSO_WM_UNIT_DIAGRAM_ISREFERUNIT" val="0"/>
  <p:tag name="KSO_WM_UNIT_ID" val="diagram30178727_1*h_f*1_1"/>
  <p:tag name="KSO_WM_TEMPLATE_CATEGORY" val="diagram"/>
  <p:tag name="KSO_WM_TEMPLATE_INDEX" val="30178727"/>
  <p:tag name="KSO_WM_UNIT_LAYERLEVEL" val="1_1"/>
  <p:tag name="KSO_WM_TAG_VERSION" val="1.0"/>
  <p:tag name="KSO_WM_BEAUTIFY_FLAG" val="#wm#"/>
  <p:tag name="KSO_WM_UNIT_TEXT_PART_ID" val="2-b"/>
  <p:tag name="KSO_WM_UNIT_TEXT_PART_SIZE" val="84.88*434.5"/>
  <p:tag name="KSO_WM_UNIT_PRESET_TEXT" val="点击此处添加正文，文字是您思想的提炼，为了最终呈现发布的良好效果，请言简意赅的阐述观点，并根据需要酌情增减文字。"/>
  <p:tag name="KSO_WM_UNIT_TYPE" val="h_f"/>
  <p:tag name="KSO_WM_UNIT_INDEX" val="1_1"/>
  <p:tag name="KSO_WM_UNIT_ADJUSTLAYOUT_ID" val="22"/>
  <p:tag name="KSO_WM_UNIT_COLOR_SCHEME_SHAPE_ID" val="22"/>
  <p:tag name="KSO_WM_UNIT_COLOR_SCHEME_PARENT_PAGE" val="0_1"/>
  <p:tag name="KSO_WM_UNIT_TEXT_PART_ID_V2" val="d-2-1"/>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727_1*h_i*1_1"/>
  <p:tag name="KSO_WM_TEMPLATE_CATEGORY" val="diagram"/>
  <p:tag name="KSO_WM_TEMPLATE_INDEX" val="30178727"/>
  <p:tag name="KSO_WM_UNIT_LAYERLEVEL" val="1_1"/>
  <p:tag name="KSO_WM_TAG_VERSION" val="1.0"/>
  <p:tag name="KSO_WM_BEAUTIFY_FLAG" val="#wm#"/>
  <p:tag name="KSO_WM_UNIT_TYPE" val="h_i"/>
  <p:tag name="KSO_WM_UNIT_INDEX" val="1_1"/>
  <p:tag name="KSO_WM_UNIT_ADJUSTLAYOUT_ID" val="26"/>
  <p:tag name="KSO_WM_UNIT_COLOR_SCHEME_SHAPE_ID" val="26"/>
  <p:tag name="KSO_WM_UNIT_COLOR_SCHEME_PARENT_PAGE" val="0_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727"/>
  <p:tag name="KSO_WM_SLIDE_ID" val="diagram30178727_1"/>
  <p:tag name="KSO_WM_SLIDE_ITEM_CNT" val="0"/>
  <p:tag name="KSO_WM_SLIDE_INDEX" val="1"/>
  <p:tag name="KSO_WM_TAG_VERSION" val="1.0"/>
  <p:tag name="KSO_WM_SLIDE_LAYOUT" val="a_d_f_h"/>
  <p:tag name="KSO_WM_SLIDE_LAYOUT_CNT" val="1_1_1_1"/>
  <p:tag name="KSO_WM_SLIDE_MODEL_TYPE" val="cover"/>
  <p:tag name="KSO_WM_SLIDE_TYPE" val="text"/>
  <p:tag name="KSO_WM_SLIDE_SUBTYPE" val="picTxt"/>
  <p:tag name="KSO_WM_SLIDE_SIZE" val="450.7*108.38"/>
  <p:tag name="KSO_WM_SLIDE_POSITION" val="38.4*336.75"/>
  <p:tag name="KSO_WM_SLIDE_CONSTRAINT" val="%7b%22slideConstraint%22%3a%7b%22seriesAreas%22%3a%5b%5d%2c%22singleAreas%22%3a%5b%7b%22shapes%22%3a%5b23%5d%2c%22serialConstraintIndex%22%3a-1%2c%22areatextmark%22%3a0%2c%22pictureprocessmark%22%3a0%7d%5d%7d%7d"/>
  <p:tag name="KSO_WM_SLIDE_COLORSCHEME_VERSION" val="3.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727_1*i*1"/>
  <p:tag name="KSO_WM_TEMPLATE_CATEGORY" val="diagram"/>
  <p:tag name="KSO_WM_TEMPLATE_INDEX" val="30178727"/>
  <p:tag name="KSO_WM_UNIT_LAYERLEVEL" val="1"/>
  <p:tag name="KSO_WM_TAG_VERSION" val="1.0"/>
  <p:tag name="KSO_WM_BEAUTIFY_FLAG" val="#wm#"/>
  <p:tag name="KSO_WM_UNIT_TYPE" val="i"/>
  <p:tag name="KSO_WM_UNIT_INDEX" val="1"/>
  <p:tag name="KSO_WM_UNIT_ADJUSTLAYOUT_ID" val="35"/>
  <p:tag name="KSO_WM_UNIT_COLOR_SCHEME_SHAPE_ID" val="35"/>
  <p:tag name="KSO_WM_UNIT_COLOR_SCHEME_PARENT_PAGE" val="0_1"/>
  <p:tag name="KSO_WM_UNIT_FOIL_COLOR"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7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727_1*a*1"/>
  <p:tag name="KSO_WM_TEMPLATE_CATEGORY" val="diagram"/>
  <p:tag name="KSO_WM_TEMPLATE_INDEX" val="30178727"/>
  <p:tag name="KSO_WM_UNIT_LAYERLEVEL" val="1"/>
  <p:tag name="KSO_WM_TAG_VERSION" val="1.0"/>
  <p:tag name="KSO_WM_BEAUTIFY_FLAG" val="#wm#"/>
  <p:tag name="KSO_WM_UNIT_ADJUSTLAYOUT_ID" val="24"/>
  <p:tag name="KSO_WM_UNIT_COLOR_SCHEME_SHAPE_ID" val="24"/>
  <p:tag name="KSO_WM_UNIT_COLOR_SCHEME_PARENT_PAGE" val="0_1"/>
</p:tagLst>
</file>

<file path=ppt/tags/tag17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2-Z"/>
  <p:tag name="KSO_WM_UNIT_TEXT_PART_SIZE" val="30*434.5"/>
  <p:tag name="KSO_WM_UNIT_VALUE" val="23"/>
  <p:tag name="KSO_WM_UNIT_HIGHLIGHT" val="0"/>
  <p:tag name="KSO_WM_UNIT_COMPATIBLE" val="0"/>
  <p:tag name="KSO_WM_UNIT_DIAGRAM_ISNUMVISUAL" val="0"/>
  <p:tag name="KSO_WM_UNIT_DIAGRAM_ISREFERUNIT" val="0"/>
  <p:tag name="KSO_WM_UNIT_ID" val="diagram30178727_1*h_a*1_1"/>
  <p:tag name="KSO_WM_TEMPLATE_CATEGORY" val="diagram"/>
  <p:tag name="KSO_WM_TEMPLATE_INDEX" val="30178727"/>
  <p:tag name="KSO_WM_UNIT_LAYERLEVEL" val="1_1"/>
  <p:tag name="KSO_WM_TAG_VERSION" val="1.0"/>
  <p:tag name="KSO_WM_BEAUTIFY_FLAG" val="#wm#"/>
  <p:tag name="KSO_WM_UNIT_PRESET_TEXT" val="单击此处添加小标题"/>
  <p:tag name="KSO_WM_UNIT_TYPE" val="h_a"/>
  <p:tag name="KSO_WM_UNIT_INDEX" val="1_1"/>
  <p:tag name="KSO_WM_UNIT_ADJUSTLAYOUT_ID" val="21"/>
  <p:tag name="KSO_WM_UNIT_COLOR_SCHEME_SHAPE_ID" val="21"/>
  <p:tag name="KSO_WM_UNIT_COLOR_SCHEME_PARENT_PAGE" val="0_1"/>
</p:tagLst>
</file>

<file path=ppt/tags/tag172.xml><?xml version="1.0" encoding="utf-8"?>
<p:tagLst xmlns:a="http://schemas.openxmlformats.org/drawingml/2006/main" xmlns:r="http://schemas.openxmlformats.org/officeDocument/2006/relationships" xmlns:p="http://schemas.openxmlformats.org/presentationml/2006/main">
  <p:tag name="KSO_WM_UNIT_VALUE" val="78"/>
  <p:tag name="KSO_WM_UNIT_HIGHLIGHT" val="0"/>
  <p:tag name="KSO_WM_UNIT_COMPATIBLE" val="0"/>
  <p:tag name="KSO_WM_UNIT_DIAGRAM_ISNUMVISUAL" val="0"/>
  <p:tag name="KSO_WM_UNIT_DIAGRAM_ISREFERUNIT" val="0"/>
  <p:tag name="KSO_WM_UNIT_ID" val="diagram30178727_1*h_f*1_1"/>
  <p:tag name="KSO_WM_TEMPLATE_CATEGORY" val="diagram"/>
  <p:tag name="KSO_WM_TEMPLATE_INDEX" val="30178727"/>
  <p:tag name="KSO_WM_UNIT_LAYERLEVEL" val="1_1"/>
  <p:tag name="KSO_WM_TAG_VERSION" val="1.0"/>
  <p:tag name="KSO_WM_BEAUTIFY_FLAG" val="#wm#"/>
  <p:tag name="KSO_WM_UNIT_TEXT_PART_ID" val="2-b"/>
  <p:tag name="KSO_WM_UNIT_TEXT_PART_SIZE" val="84.88*434.5"/>
  <p:tag name="KSO_WM_UNIT_PRESET_TEXT" val="点击此处添加正文，文字是您思想的提炼，为了最终呈现发布的良好效果，请言简意赅的阐述观点，并根据需要酌情增减文字。"/>
  <p:tag name="KSO_WM_UNIT_TYPE" val="h_f"/>
  <p:tag name="KSO_WM_UNIT_INDEX" val="1_1"/>
  <p:tag name="KSO_WM_UNIT_ADJUSTLAYOUT_ID" val="22"/>
  <p:tag name="KSO_WM_UNIT_COLOR_SCHEME_SHAPE_ID" val="22"/>
  <p:tag name="KSO_WM_UNIT_COLOR_SCHEME_PARENT_PAGE" val="0_1"/>
  <p:tag name="KSO_WM_UNIT_TEXT_PART_ID_V2" val="d-2-1"/>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727_1*h_i*1_1"/>
  <p:tag name="KSO_WM_TEMPLATE_CATEGORY" val="diagram"/>
  <p:tag name="KSO_WM_TEMPLATE_INDEX" val="30178727"/>
  <p:tag name="KSO_WM_UNIT_LAYERLEVEL" val="1_1"/>
  <p:tag name="KSO_WM_TAG_VERSION" val="1.0"/>
  <p:tag name="KSO_WM_BEAUTIFY_FLAG" val="#wm#"/>
  <p:tag name="KSO_WM_UNIT_TYPE" val="h_i"/>
  <p:tag name="KSO_WM_UNIT_INDEX" val="1_1"/>
  <p:tag name="KSO_WM_UNIT_ADJUSTLAYOUT_ID" val="26"/>
  <p:tag name="KSO_WM_UNIT_COLOR_SCHEME_SHAPE_ID" val="26"/>
  <p:tag name="KSO_WM_UNIT_COLOR_SCHEME_PARENT_PAGE" val="0_1"/>
</p:tagLst>
</file>

<file path=ppt/tags/tag17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76.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79.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8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8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8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83.xml><?xml version="1.0" encoding="utf-8"?>
<p:tagLst xmlns:a="http://schemas.openxmlformats.org/drawingml/2006/main" xmlns:r="http://schemas.openxmlformats.org/officeDocument/2006/relationships" xmlns:p="http://schemas.openxmlformats.org/presentationml/2006/main">
  <p:tag name="KSO_WM_SLIDE_ID" val="diagram20193925_1"/>
  <p:tag name="KSO_WM_SLIDE_ITEM_CNT" val="0"/>
  <p:tag name="KSO_WM_SLIDE_INDEX" val="1"/>
  <p:tag name="KSO_WM_TAG_VERSION" val="1.0"/>
  <p:tag name="KSO_WM_BEAUTIFY_FLAG" val="#wm#"/>
  <p:tag name="KSO_WM_TEMPLATE_CATEGORY" val="diagram"/>
  <p:tag name="KSO_WM_TEMPLATE_INDEX" val="20193925"/>
  <p:tag name="KSO_WM_SLIDE_LAYOUT" val="a_d_f"/>
  <p:tag name="KSO_WM_SLIDE_LAYOUT_CNT" val="1_1_1"/>
  <p:tag name="KSO_WM_SLIDE_TYPE" val="text"/>
  <p:tag name="KSO_WM_SLIDE_SUBTYPE" val="picTxt"/>
  <p:tag name="KSO_WM_SLIDE_SIZE" val="960*540"/>
  <p:tag name="KSO_WM_SLIDE_POSITION" val="0*0"/>
  <p:tag name="KSO_WM_SLIDE_CONSTRAINT" val="%7b%22slideConstraint%22%3a%7b%22seriesAreas%22%3a%5b%5d%2c%22singleAreas%22%3a%5b%7b%22shapes%22%3a%5b8%5d%2c%22serialConstraintIndex%22%3a-1%2c%22areatextmark%22%3a0%2c%22pictureprocessmark%22%3a0%7d%5d%7d%7d"/>
  <p:tag name="KSO_WM_SLIDE_COLORSCHEME_VERSION" val="3.2"/>
  <p:tag name="KSO_WM_SLIDE_MODEL_TYPE" val="cover"/>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25_1*i*1"/>
  <p:tag name="KSO_WM_TEMPLATE_CATEGORY" val="diagram"/>
  <p:tag name="KSO_WM_TEMPLATE_INDEX" val="20193925"/>
  <p:tag name="KSO_WM_UNIT_LAYERLEVEL" val="1"/>
  <p:tag name="KSO_WM_TAG_VERSION" val="1.0"/>
  <p:tag name="KSO_WM_BEAUTIFY_FLAG" val="#wm#"/>
  <p:tag name="KSO_WM_UNIT_COLOR_SCHEME_SHAPE_ID" val="27"/>
  <p:tag name="KSO_WM_UNIT_COLOR_SCHEME_PARENT_PAGE" val="0_1"/>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25_1*i*2"/>
  <p:tag name="KSO_WM_TEMPLATE_CATEGORY" val="diagram"/>
  <p:tag name="KSO_WM_TEMPLATE_INDEX" val="20193925"/>
  <p:tag name="KSO_WM_UNIT_LAYERLEVEL" val="1"/>
  <p:tag name="KSO_WM_TAG_VERSION" val="1.0"/>
  <p:tag name="KSO_WM_BEAUTIFY_FLAG" val="#wm#"/>
  <p:tag name="KSO_WM_UNIT_COLOR_SCHEME_SHAPE_ID" val="7"/>
  <p:tag name="KSO_WM_UNIT_COLOR_SCHEME_PARENT_PAGE" val="0_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25_1*i*3"/>
  <p:tag name="KSO_WM_TEMPLATE_CATEGORY" val="diagram"/>
  <p:tag name="KSO_WM_TEMPLATE_INDEX" val="20193925"/>
  <p:tag name="KSO_WM_UNIT_LAYERLEVEL" val="1"/>
  <p:tag name="KSO_WM_TAG_VERSION" val="1.0"/>
  <p:tag name="KSO_WM_BEAUTIFY_FLAG" val="#wm#"/>
  <p:tag name="KSO_WM_UNIT_COLOR_SCHEME_SHAPE_ID" val="29"/>
  <p:tag name="KSO_WM_UNIT_COLOR_SCHEME_PARENT_PAGE" val="0_1"/>
</p:tagLst>
</file>

<file path=ppt/tags/tag187.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请言简意赅的阐述您的观点。&#10;根据需要您可以酌情增减文字，以便观者可以准确的理解您所传达的完整信息。&#10;您的正文已经字字珠玑，但信息却错综复杂，需要用更多的文字来表述；但请您尽可能提炼思想的精髓，否则容易造成观者的阅读压力，适得其反。&#10;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925_1*f*1"/>
  <p:tag name="KSO_WM_TEMPLATE_CATEGORY" val="diagram"/>
  <p:tag name="KSO_WM_TEMPLATE_INDEX" val="20193925"/>
  <p:tag name="KSO_WM_UNIT_LAYERLEVEL" val="1"/>
  <p:tag name="KSO_WM_TAG_VERSION" val="1.0"/>
  <p:tag name="KSO_WM_BEAUTIFY_FLAG" val="#wm#"/>
  <p:tag name="KSO_WM_UNIT_COLOR_SCHEME_SHAPE_ID" val="5"/>
  <p:tag name="KSO_WM_UNIT_COLOR_SCHEME_PARENT_PAGE" val="0_1"/>
  <p:tag name="KSO_WM_UNIT_TEXT_PART_ID_V2" val="d-2-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25_1*i*4"/>
  <p:tag name="KSO_WM_TEMPLATE_CATEGORY" val="diagram"/>
  <p:tag name="KSO_WM_TEMPLATE_INDEX" val="20193925"/>
  <p:tag name="KSO_WM_UNIT_LAYERLEVEL" val="1"/>
  <p:tag name="KSO_WM_TAG_VERSION" val="1.0"/>
  <p:tag name="KSO_WM_BEAUTIFY_FLAG" val="#wm#"/>
  <p:tag name="KSO_WM_UNIT_COLOR_SCHEME_SHAPE_ID" val="16"/>
  <p:tag name="KSO_WM_UNIT_COLOR_SCHEME_PARENT_PAGE" val="0_1"/>
</p:tagLst>
</file>

<file path=ppt/tags/tag18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25_1*a*1"/>
  <p:tag name="KSO_WM_TEMPLATE_CATEGORY" val="diagram"/>
  <p:tag name="KSO_WM_TEMPLATE_INDEX" val="20193925"/>
  <p:tag name="KSO_WM_UNIT_LAYERLEVEL" val="1"/>
  <p:tag name="KSO_WM_TAG_VERSION" val="1.0"/>
  <p:tag name="KSO_WM_BEAUTIFY_FLAG" val="#wm#"/>
  <p:tag name="KSO_WM_UNIT_COLOR_SCHEME_SHAPE_ID" val="10"/>
  <p:tag name="KSO_WM_UNIT_COLOR_SCHEME_PARENT_PAGE" val="0_1"/>
</p:tagLst>
</file>

<file path=ppt/tags/tag1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90.xml><?xml version="1.0" encoding="utf-8"?>
<p:tagLst xmlns:a="http://schemas.openxmlformats.org/drawingml/2006/main" xmlns:r="http://schemas.openxmlformats.org/officeDocument/2006/relationships" xmlns:p="http://schemas.openxmlformats.org/presentationml/2006/main">
  <p:tag name="KSO_WM_UNIT_TEXT_PART_ID_V2" val="b-3-1"/>
  <p:tag name="KSO_WM_UNIT_HIGHLIGHT" val="0"/>
  <p:tag name="KSO_WM_UNIT_COMPATIBLE" val="0"/>
  <p:tag name="KSO_WM_UNIT_DIAGRAM_ISNUMVISUAL" val="0"/>
  <p:tag name="KSO_WM_UNIT_DIAGRAM_ISREFERUNIT" val="0"/>
  <p:tag name="KSO_WM_UNIT_ID" val="diagram20198074_1*f*1"/>
  <p:tag name="KSO_WM_TEMPLATE_CATEGORY" val="diagram"/>
  <p:tag name="KSO_WM_TEMPLATE_INDEX" val="20198074"/>
  <p:tag name="KSO_WM_UNIT_LAYERLEVEL" val="1"/>
  <p:tag name="KSO_WM_TAG_VERSION" val="1.0"/>
  <p:tag name="KSO_WM_BEAUTIFY_FLAG" val="#wm#"/>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10;恰如其分的表达观点，往往事半功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VALUE" val="396"/>
  <p:tag name="KSO_WM_UNIT_TYPE" val="f"/>
  <p:tag name="KSO_WM_UNIT_INDEX" val="1"/>
  <p:tag name="KSO_WM_UNIT_ADJUSTLAYOUT_ID" val="7"/>
</p:tagLst>
</file>

<file path=ppt/tags/tag191.xml><?xml version="1.0" encoding="utf-8"?>
<p:tagLst xmlns:a="http://schemas.openxmlformats.org/drawingml/2006/main" xmlns:r="http://schemas.openxmlformats.org/officeDocument/2006/relationships" xmlns:p="http://schemas.openxmlformats.org/presentationml/2006/main">
  <p:tag name="KSO_WM_TEMPLATE_THUMBS_INDEX" val="1"/>
  <p:tag name="KSO_WM_SLIDE_ID" val="diagram20198876_1"/>
  <p:tag name="KSO_WM_TEMPLATE_SUBCATEGORY" val="0"/>
  <p:tag name="KSO_WM_SLIDE_TYPE" val="text"/>
  <p:tag name="KSO_WM_SLIDE_SUBTYPE" val="picTxt"/>
  <p:tag name="KSO_WM_SLIDE_ITEM_CNT" val="0"/>
  <p:tag name="KSO_WM_SLIDE_INDEX" val="1"/>
  <p:tag name="KSO_WM_SLIDE_SIZE" val="485.901*266.4"/>
  <p:tag name="KSO_WM_SLIDE_POSITION" val="474.099*169.523"/>
  <p:tag name="KSO_WM_TAG_VERSION" val="1.0"/>
  <p:tag name="KSO_WM_BEAUTIFY_FLAG" val="#wm#"/>
  <p:tag name="KSO_WM_TEMPLATE_CATEGORY" val="diagram"/>
  <p:tag name="KSO_WM_TEMPLATE_INDEX" val="20198876"/>
  <p:tag name="KSO_WM_SLIDE_LAYOUT" val="a_d_f_h"/>
  <p:tag name="KSO_WM_SLIDE_LAYOUT_CNT" val="1_1_1_1"/>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876_1*h_i*1_1"/>
  <p:tag name="KSO_WM_TEMPLATE_CATEGORY" val="diagram"/>
  <p:tag name="KSO_WM_TEMPLATE_INDEX" val="20198876"/>
  <p:tag name="KSO_WM_UNIT_LAYERLEVEL" val="1_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言简意赅的阐述观点，并根据需要酌情增减文字，点击此处添加正文，文字是您思想的提炼。"/>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8876_1*h_f*1_1"/>
  <p:tag name="KSO_WM_TEMPLATE_CATEGORY" val="diagram"/>
  <p:tag name="KSO_WM_TEMPLATE_INDEX" val="20198876"/>
  <p:tag name="KSO_WM_UNIT_LAYERLEVEL" val="1_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此处添加大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8876_1*a*1"/>
  <p:tag name="KSO_WM_TEMPLATE_CATEGORY" val="diagram"/>
  <p:tag name="KSO_WM_TEMPLATE_INDEX" val="2019887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PRESET_TEXT" val="点击添加正文点击添加正文点击添加正文点击添加正文"/>
  <p:tag name="KSO_WM_UNIT_NOCLEAR" val="0"/>
  <p:tag name="KSO_WM_UNIT_VALUE" val="25"/>
  <p:tag name="KSO_WM_UNIT_HIGHLIGHT" val="0"/>
  <p:tag name="KSO_WM_UNIT_COMPATIBLE" val="0"/>
  <p:tag name="KSO_WM_UNIT_DIAGRAM_ISNUMVISUAL" val="0"/>
  <p:tag name="KSO_WM_UNIT_DIAGRAM_ISREFERUNIT" val="0"/>
  <p:tag name="KSO_WM_UNIT_TYPE" val="f"/>
  <p:tag name="KSO_WM_UNIT_INDEX" val="1"/>
  <p:tag name="KSO_WM_UNIT_ID" val="diagram20198876_1*f*1"/>
  <p:tag name="KSO_WM_TEMPLATE_CATEGORY" val="diagram"/>
  <p:tag name="KSO_WM_TEMPLATE_INDEX" val="2019887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PRESET_TEXT" val="点击添加正文点击添加正文点击添加正文点击添加正文"/>
  <p:tag name="KSO_WM_UNIT_NOCLEAR" val="0"/>
  <p:tag name="KSO_WM_UNIT_VALUE" val="25"/>
  <p:tag name="KSO_WM_UNIT_HIGHLIGHT" val="0"/>
  <p:tag name="KSO_WM_UNIT_COMPATIBLE" val="0"/>
  <p:tag name="KSO_WM_UNIT_DIAGRAM_ISNUMVISUAL" val="0"/>
  <p:tag name="KSO_WM_UNIT_DIAGRAM_ISREFERUNIT" val="0"/>
  <p:tag name="KSO_WM_UNIT_TYPE" val="f"/>
  <p:tag name="KSO_WM_UNIT_INDEX" val="1"/>
  <p:tag name="KSO_WM_UNIT_ID" val="diagram20198876_1*f*1"/>
  <p:tag name="KSO_WM_TEMPLATE_CATEGORY" val="diagram"/>
  <p:tag name="KSO_WM_TEMPLATE_INDEX" val="2019887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8887"/>
  <p:tag name="KSO_WM_TEMPLATE_THUMBS_INDEX" val="1"/>
  <p:tag name="KSO_WM_SLIDE_ID" val="diagram20198887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d_f"/>
  <p:tag name="KSO_WM_SLIDE_LAYOUT_CNT" val="1_1_1"/>
</p:tagLst>
</file>

<file path=ppt/tags/tag198.xml><?xml version="1.0" encoding="utf-8"?>
<p:tagLst xmlns:a="http://schemas.openxmlformats.org/drawingml/2006/main" xmlns:r="http://schemas.openxmlformats.org/officeDocument/2006/relationships"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3"/>
  <p:tag name="KSO_WM_UNIT_ID" val="diagram20198887_1*i*3"/>
  <p:tag name="KSO_WM_TEMPLATE_CATEGORY" val="diagram"/>
  <p:tag name="KSO_WM_TEMPLATE_INDEX" val="20198887"/>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87_1*i*1"/>
  <p:tag name="KSO_WM_TEMPLATE_CATEGORY" val="diagram"/>
  <p:tag name="KSO_WM_TEMPLATE_INDEX" val="2019888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0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输入标题"/>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198887_1*a*1"/>
  <p:tag name="KSO_WM_TEMPLATE_CATEGORY" val="diagram"/>
  <p:tag name="KSO_WM_TEMPLATE_INDEX" val="20198887"/>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言简意赅的阐述您的观点，并根据需要酌情增减文字。&#10;即便信息错综复杂，需要用更多的文字来表述，也请您尽可能提炼思想的精髓，恰如其分的表达观点，往往事半功倍。"/>
  <p:tag name="KSO_WM_UNIT_NOCLEAR" val="0"/>
  <p:tag name="KSO_WM_UNIT_VALUE" val="176"/>
  <p:tag name="KSO_WM_UNIT_HIGHLIGHT" val="0"/>
  <p:tag name="KSO_WM_UNIT_COMPATIBLE" val="0"/>
  <p:tag name="KSO_WM_UNIT_DIAGRAM_ISNUMVISUAL" val="0"/>
  <p:tag name="KSO_WM_UNIT_DIAGRAM_ISREFERUNIT" val="0"/>
  <p:tag name="KSO_WM_UNIT_TYPE" val="f"/>
  <p:tag name="KSO_WM_UNIT_INDEX" val="1"/>
  <p:tag name="KSO_WM_UNIT_ID" val="diagram20198887_1*f*1"/>
  <p:tag name="KSO_WM_TEMPLATE_CATEGORY" val="diagram"/>
  <p:tag name="KSO_WM_TEMPLATE_INDEX" val="20198887"/>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87_1*i*2"/>
  <p:tag name="KSO_WM_TEMPLATE_CATEGORY" val="diagram"/>
  <p:tag name="KSO_WM_TEMPLATE_INDEX" val="20198887"/>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05.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0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0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1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1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21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219.xml><?xml version="1.0" encoding="utf-8"?>
<p:tagLst xmlns:a="http://schemas.openxmlformats.org/drawingml/2006/main" xmlns:r="http://schemas.openxmlformats.org/officeDocument/2006/relationships" xmlns:p="http://schemas.openxmlformats.org/presentationml/2006/main">
  <p:tag name="KSO_WM_UNIT_TEXT_PART_ID" val="1-b"/>
  <p:tag name="KSO_WM_UNIT_TEXT_PART_SIZE" val="84.88*224.5"/>
  <p:tag name="KSO_WM_UNIT_VALUE" val="39"/>
  <p:tag name="KSO_WM_UNIT_HIGHLIGHT" val="0"/>
  <p:tag name="KSO_WM_UNIT_COMPATIBLE" val="0"/>
  <p:tag name="KSO_WM_UNIT_DIAGRAM_ISNUMVISUAL" val="0"/>
  <p:tag name="KSO_WM_UNIT_DIAGRAM_ISREFERUNIT" val="0"/>
  <p:tag name="KSO_WM_UNIT_ID" val="diagram30178809_1*h_f*1_1"/>
  <p:tag name="KSO_WM_TEMPLATE_CATEGORY" val="diagram"/>
  <p:tag name="KSO_WM_TEMPLATE_INDEX" val="30178809"/>
  <p:tag name="KSO_WM_UNIT_LAYERLEVEL" val="1_1"/>
  <p:tag name="KSO_WM_TAG_VERSION" val="1.0"/>
  <p:tag name="KSO_WM_BEAUTIFY_FLAG" val="#wm#"/>
  <p:tag name="KSO_WM_UNIT_PRESET_TEXT" val="点击此处添加正文，文字是您思想的提炼，请尽量言简意赅的阐述观点。"/>
  <p:tag name="KSO_WM_UNIT_TYPE" val="h_f"/>
  <p:tag name="KSO_WM_UNIT_INDEX" val="1_1"/>
  <p:tag name="KSO_WM_UNIT_ADJUSTLAYOUT_ID" val="11"/>
  <p:tag name="KSO_WM_UNIT_COLOR_SCHEME_SHAPE_ID" val="11"/>
  <p:tag name="KSO_WM_UNIT_COLOR_SCHEME_PARENT_PAGE" val="0_1"/>
  <p:tag name="KSO_WM_UNIT_TEXT_PART_ID_V2" val="d-1-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658"/>
  <p:tag name="KSO_WM_TAG_VERSION" val="1.0"/>
  <p:tag name="KSO_WM_SLIDE_ID" val="diagram20189658_1"/>
  <p:tag name="KSO_WM_SLIDE_INDEX" val="1"/>
  <p:tag name="KSO_WM_SLIDE_ITEM_CNT" val="3"/>
  <p:tag name="KSO_WM_SLIDE_LAYOUT" val="a_d"/>
  <p:tag name="KSO_WM_SLIDE_LAYOUT_CNT" val="1_3"/>
  <p:tag name="KSO_WM_SLIDE_TYPE" val="text"/>
  <p:tag name="KSO_WM_SLIDE_SUBTYPE" val="picTxt"/>
  <p:tag name="KSO_WM_BEAUTIFY_FLAG" val="#wm#"/>
  <p:tag name="KSO_WM_SLIDE_POSITION" val="0*0"/>
  <p:tag name="KSO_WM_SLIDE_SIZE" val="960*539"/>
</p:tagLst>
</file>

<file path=ppt/tags/tag22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221.xml><?xml version="1.0" encoding="utf-8"?>
<p:tagLst xmlns:a="http://schemas.openxmlformats.org/drawingml/2006/main" xmlns:r="http://schemas.openxmlformats.org/officeDocument/2006/relationships" xmlns:p="http://schemas.openxmlformats.org/presentationml/2006/main">
  <p:tag name="KSO_WM_UNIT_TEXT_PART_ID" val="1-b"/>
  <p:tag name="KSO_WM_UNIT_TEXT_PART_SIZE" val="84.88*224.5"/>
  <p:tag name="KSO_WM_UNIT_VALUE" val="39"/>
  <p:tag name="KSO_WM_UNIT_HIGHLIGHT" val="0"/>
  <p:tag name="KSO_WM_UNIT_COMPATIBLE" val="0"/>
  <p:tag name="KSO_WM_UNIT_DIAGRAM_ISNUMVISUAL" val="0"/>
  <p:tag name="KSO_WM_UNIT_DIAGRAM_ISREFERUNIT" val="0"/>
  <p:tag name="KSO_WM_UNIT_ID" val="diagram30178809_1*h_f*1_1"/>
  <p:tag name="KSO_WM_TEMPLATE_CATEGORY" val="diagram"/>
  <p:tag name="KSO_WM_TEMPLATE_INDEX" val="30178809"/>
  <p:tag name="KSO_WM_UNIT_LAYERLEVEL" val="1_1"/>
  <p:tag name="KSO_WM_TAG_VERSION" val="1.0"/>
  <p:tag name="KSO_WM_BEAUTIFY_FLAG" val="#wm#"/>
  <p:tag name="KSO_WM_UNIT_PRESET_TEXT" val="点击此处添加正文，文字是您思想的提炼，请尽量言简意赅的阐述观点。"/>
  <p:tag name="KSO_WM_UNIT_TYPE" val="h_f"/>
  <p:tag name="KSO_WM_UNIT_INDEX" val="1_1"/>
  <p:tag name="KSO_WM_UNIT_ADJUSTLAYOUT_ID" val="11"/>
  <p:tag name="KSO_WM_UNIT_COLOR_SCHEME_SHAPE_ID" val="11"/>
  <p:tag name="KSO_WM_UNIT_COLOR_SCHEME_PARENT_PAGE" val="0_1"/>
  <p:tag name="KSO_WM_UNIT_TEXT_PART_ID_V2" val="d-1-1"/>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9658_1*i*1"/>
  <p:tag name="KSO_WM_TEMPLATE_CATEGORY" val="diagram"/>
  <p:tag name="KSO_WM_TEMPLATE_INDEX" val="20189658"/>
  <p:tag name="KSO_WM_UNIT_INDEX" val="1"/>
  <p:tag name="KSO_WM_UNIT_HIGHLIGHT" val="0"/>
  <p:tag name="KSO_WM_UNIT_COMPATIBLE" val="0"/>
  <p:tag name="KSO_WM_UNIT_CLEAR" val="0"/>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9658_1*i*2"/>
  <p:tag name="KSO_WM_TEMPLATE_CATEGORY" val="diagram"/>
  <p:tag name="KSO_WM_TEMPLATE_INDEX" val="20189658"/>
  <p:tag name="KSO_WM_UNIT_INDEX" val="2"/>
  <p:tag name="KSO_WM_UNIT_HIGHLIGHT" val="0"/>
  <p:tag name="KSO_WM_UNIT_COMPATIBLE" val="0"/>
  <p:tag name="KSO_WM_UNIT_CLEAR" val="0"/>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UNIT_LAYERLEVEL" val="1"/>
  <p:tag name="KSO_WM_TAG_VERSION" val="1.0"/>
  <p:tag name="KSO_WM_BEAUTIFY_FLAG" val="#wm#"/>
  <p:tag name="KSO_WM_UNIT_TYPE" val="i"/>
  <p:tag name="KSO_WM_UNIT_ID" val="diagram20189658_1*i*3"/>
  <p:tag name="KSO_WM_TEMPLATE_CATEGORY" val="diagram"/>
  <p:tag name="KSO_WM_TEMPLATE_INDEX" val="20189658"/>
  <p:tag name="KSO_WM_UNIT_INDEX" val="3"/>
  <p:tag name="KSO_WM_UNIT_HIGHLIGHT" val="0"/>
  <p:tag name="KSO_WM_UNIT_COMPATIBLE" val="0"/>
  <p:tag name="KSO_WM_UNIT_CLEAR" val="0"/>
</p:tagLst>
</file>

<file path=ppt/tags/tag26.xml><?xml version="1.0" encoding="utf-8"?>
<p:tagLst xmlns:a="http://schemas.openxmlformats.org/drawingml/2006/main" xmlns:r="http://schemas.openxmlformats.org/officeDocument/2006/relationships" xmlns:p="http://schemas.openxmlformats.org/presentationml/2006/main">
  <p:tag name="KSO_WM_UNIT_LAYERLEVEL" val="1"/>
  <p:tag name="KSO_WM_TAG_VERSION" val="1.0"/>
  <p:tag name="KSO_WM_BEAUTIFY_FLAG" val="#wm#"/>
  <p:tag name="KSO_WM_UNIT_TYPE" val="i"/>
  <p:tag name="KSO_WM_UNIT_ID" val="diagram20189658_1*i*4"/>
  <p:tag name="KSO_WM_TEMPLATE_CATEGORY" val="diagram"/>
  <p:tag name="KSO_WM_TEMPLATE_INDEX" val="20189658"/>
  <p:tag name="KSO_WM_UNIT_INDEX" val="4"/>
  <p:tag name="KSO_WM_UNIT_HIGHLIGHT" val="0"/>
  <p:tag name="KSO_WM_UNIT_COMPATIBLE" val="0"/>
  <p:tag name="KSO_WM_UNIT_CLEAR" val="0"/>
</p:tagLst>
</file>

<file path=ppt/tags/tag27.xml><?xml version="1.0" encoding="utf-8"?>
<p:tagLst xmlns:a="http://schemas.openxmlformats.org/drawingml/2006/main" xmlns:r="http://schemas.openxmlformats.org/officeDocument/2006/relationships" xmlns:p="http://schemas.openxmlformats.org/presentationml/2006/main">
  <p:tag name="KSO_WM_UNIT_LAYERLEVEL" val="1"/>
  <p:tag name="KSO_WM_TAG_VERSION" val="1.0"/>
  <p:tag name="KSO_WM_BEAUTIFY_FLAG" val="#wm#"/>
  <p:tag name="KSO_WM_UNIT_TYPE" val="i"/>
  <p:tag name="KSO_WM_UNIT_ID" val="diagram20189658_1*i*5"/>
  <p:tag name="KSO_WM_TEMPLATE_CATEGORY" val="diagram"/>
  <p:tag name="KSO_WM_TEMPLATE_INDEX" val="20189658"/>
  <p:tag name="KSO_WM_UNIT_INDEX" val="5"/>
  <p:tag name="KSO_WM_UNIT_HIGHLIGHT" val="0"/>
  <p:tag name="KSO_WM_UNIT_COMPATIBLE" val="0"/>
  <p:tag name="KSO_WM_UNIT_CLEAR" val="0"/>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9658_1*i*6"/>
  <p:tag name="KSO_WM_TEMPLATE_CATEGORY" val="diagram"/>
  <p:tag name="KSO_WM_TEMPLATE_INDEX" val="20189658"/>
  <p:tag name="KSO_WM_UNIT_INDEX" val="6"/>
  <p:tag name="KSO_WM_UNIT_HIGHLIGHT" val="0"/>
  <p:tag name="KSO_WM_UNIT_COMPATIBLE" val="0"/>
  <p:tag name="KSO_WM_UNIT_CLEAR" val="0"/>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658"/>
  <p:tag name="KSO_WM_UNIT_TYPE" val="d"/>
  <p:tag name="KSO_WM_UNIT_INDEX" val="1"/>
  <p:tag name="KSO_WM_UNIT_ID" val="diagram20189658_1*d*1"/>
  <p:tag name="KSO_WM_UNIT_LAYERLEVEL" val="1"/>
  <p:tag name="KSO_WM_UNIT_VALUE" val="727*838"/>
  <p:tag name="KSO_WM_UNIT_HIGHLIGHT" val="0"/>
  <p:tag name="KSO_WM_UNIT_COMPATIBLE" val="0"/>
  <p:tag name="KSO_WM_UNIT_CLEAR" val="0"/>
  <p:tag name="KSO_WM_BEAUTIFY_FLAG" val="#wm#"/>
  <p:tag name="KSO_WM_TAG_VERSION" val="1.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658"/>
  <p:tag name="KSO_WM_UNIT_TYPE" val="a"/>
  <p:tag name="KSO_WM_UNIT_INDEX" val="1"/>
  <p:tag name="KSO_WM_UNIT_ID" val="diagram20189658_1*a*1"/>
  <p:tag name="KSO_WM_UNIT_LAYERLEVEL" val="1"/>
  <p:tag name="KSO_WM_UNIT_VALUE" val="14"/>
  <p:tag name="KSO_WM_UNIT_ISCONTENTSTITLE" val="0"/>
  <p:tag name="KSO_WM_UNIT_HIGHLIGHT" val="0"/>
  <p:tag name="KSO_WM_UNIT_COMPATIBLE" val="0"/>
  <p:tag name="KSO_WM_UNIT_CLEAR" val="0"/>
  <p:tag name="KSO_WM_BEAUTIFY_FLAG" val="#wm#"/>
  <p:tag name="KSO_WM_TAG_VERSION" val="1.0"/>
  <p:tag name="KSO_WM_UNIT_PRESET_TEXT" val="Lorem ipsum dolor sit amet"/>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39.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3"/>
  <p:tag name="KSO_WM_UNIT_ID" val="diagram30178809_1*h_i*2_3"/>
  <p:tag name="KSO_WM_TEMPLATE_CATEGORY" val="diagram"/>
  <p:tag name="KSO_WM_TEMPLATE_INDEX" val="30178809"/>
  <p:tag name="KSO_WM_UNIT_LAYERLEVEL" val="1_1"/>
  <p:tag name="KSO_WM_TAG_VERSION" val="1.0"/>
  <p:tag name="KSO_WM_BEAUTIFY_FLAG" val="#wm#"/>
  <p:tag name="KSO_WM_UNIT_ADJUSTLAYOUT_ID" val="35"/>
  <p:tag name="KSO_WM_UNIT_COLOR_SCHEME_SHAPE_ID" val="35"/>
  <p:tag name="KSO_WM_UNIT_COLOR_SCHEME_PARENT_PAGE" val="0_1"/>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809_1*h_a*2_1"/>
  <p:tag name="KSO_WM_TEMPLATE_CATEGORY" val="diagram"/>
  <p:tag name="KSO_WM_TEMPLATE_INDEX" val="30178809"/>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2_1"/>
  <p:tag name="KSO_WM_UNIT_ADJUSTLAYOUT_ID" val="5"/>
  <p:tag name="KSO_WM_UNIT_COLOR_SCHEME_SHAPE_ID" val="5"/>
  <p:tag name="KSO_WM_UNIT_COLOR_SCHEME_PARENT_PAGE" val="0_1"/>
</p:tagLst>
</file>

<file path=ppt/tags/tag46.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8"/>
  <p:tag name="KSO_WM_SLIDE_ID" val="diagram20194878_1"/>
  <p:tag name="KSO_WM_TEMPLATE_SUBCATEGORY" val="6"/>
  <p:tag name="KSO_WM_SLIDE_TYPE" val="text"/>
  <p:tag name="KSO_WM_SLIDE_SUBTYPE" val="picTxt"/>
  <p:tag name="KSO_WM_SLIDE_ITEM_CNT" val="1"/>
  <p:tag name="KSO_WM_SLIDE_INDEX" val="1"/>
  <p:tag name="KSO_WM_SLIDE_SIZE" val="898.2*254.64"/>
  <p:tag name="KSO_WM_SLIDE_POSITION" val="53*212.717"/>
  <p:tag name="KSO_WM_SLIDE_DIAGTYPE" val="ζ"/>
  <p:tag name="KSO_WM_TAG_VERSION" val="1.0"/>
  <p:tag name="KSO_WM_SLIDE_LAYOUT" val="a_d_f_h_ζ"/>
  <p:tag name="KSO_WM_SLIDE_LAYOUT_CNT" val="1_1_1_1_1"/>
  <p:tag name="KSO_WM_DIAGRAM_GROUP_CODE" val="ζ1-1"/>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194878_1*i*1"/>
  <p:tag name="KSO_WM_TEMPLATE_CATEGORY" val="diagram"/>
  <p:tag name="KSO_WM_TEMPLATE_INDEX" val="20194878"/>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53.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请言简意赅的阐述您的观点&#10;根据需要您可以酌情增减文字&#10;以便观者可以准确的理解您所传达的完整信息&#10;您的正文已经字字珠玑，但信息却错综复杂，需要用更多的文字来表述&#10;但请您尽可能提炼思想的精髓&#10;否则容易造成观者的阅读压力，适得其反。"/>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h_f"/>
  <p:tag name="KSO_WM_UNIT_INDEX" val="1_1"/>
  <p:tag name="KSO_WM_UNIT_ID" val="diagram20194878_1*h_f*1_1"/>
  <p:tag name="KSO_WM_TEMPLATE_CATEGORY" val="diagram"/>
  <p:tag name="KSO_WM_TEMPLATE_INDEX" val="20194878"/>
  <p:tag name="KSO_WM_UNIT_LAYERLEVEL" val="1_1"/>
  <p:tag name="KSO_WM_TAG_VERSION" val="1.0"/>
  <p:tag name="KSO_WM_BEAUTIFY_FLAG" val="#wm#"/>
  <p:tag name="KSO_WM_UNIT_NOCLEAR" val="0"/>
  <p:tag name="KSO_WM_DIAGRAM_GROUP_CODE" val="ζ1-1"/>
  <p:tag name="KSO_WM_UNIT_TEXT_PART_ID_V2" val="d-2-1"/>
  <p:tag name="KSO_WM_UNIT_TEXT_FILL_FORE_SCHEMECOLOR_INDEX" val="13"/>
  <p:tag name="KSO_WM_UNIT_TEXT_FILL_TYPE" val="1"/>
  <p:tag name="KSO_WM_UNIT_USESOURCEFORMAT_APPLY" val="1"/>
</p:tagLst>
</file>

<file path=ppt/tags/tag54.xml><?xml version="1.0" encoding="utf-8"?>
<p:tagLst xmlns:a="http://schemas.openxmlformats.org/drawingml/2006/main" xmlns:r="http://schemas.openxmlformats.org/officeDocument/2006/relationships" xmlns:p="http://schemas.openxmlformats.org/presentationml/2006/main">
  <p:tag name="KSO_WM_UNIT_TEXT_PART_ID" val="2-a"/>
  <p:tag name="KSO_WM_UNIT_TEXT_PART_SIZE" val="24.96*434.5"/>
  <p:tag name="KSO_WM_UNIT_VALUE" val="26"/>
  <p:tag name="KSO_WM_UNIT_HIGHLIGHT" val="0"/>
  <p:tag name="KSO_WM_UNIT_COMPATIBLE" val="0"/>
  <p:tag name="KSO_WM_UNIT_DIAGRAM_ISNUMVISUAL" val="0"/>
  <p:tag name="KSO_WM_UNIT_DIAGRAM_ISREFERUNIT" val="0"/>
  <p:tag name="KSO_WM_UNIT_ID" val="diagram20194878_1*f*1"/>
  <p:tag name="KSO_WM_TEMPLATE_CATEGORY" val="diagram"/>
  <p:tag name="KSO_WM_TEMPLATE_INDEX" val="20194878"/>
  <p:tag name="KSO_WM_UNIT_LAYERLEVEL" val="1"/>
  <p:tag name="KSO_WM_TAG_VERSION" val="1.0"/>
  <p:tag name="KSO_WM_BEAUTIFY_FLAG" val="#wm#"/>
  <p:tag name="KSO_WM_UNIT_PRESET_TEXT" val="点击此处添加正文，请言简意赅的阐述观点。"/>
  <p:tag name="KSO_WM_UNIT_TYPE" val="f"/>
  <p:tag name="KSO_WM_UNIT_INDEX" val="1"/>
  <p:tag name="KSO_WM_UNIT_NOCLEAR" val="0"/>
  <p:tag name="KSO_WM_DIAGRAM_GROUP_CODE" val="ζ1-1"/>
  <p:tag name="KSO_WM_UNIT_TEXT_PART_ID_V2" val="d-2-1"/>
  <p:tag name="KSO_WM_UNIT_TEXT_FILL_FORE_SCHEMECOLOR_INDEX" val="13"/>
  <p:tag name="KSO_WM_UNIT_TEXT_FILL_TYPE" val="1"/>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194878_1*i*4"/>
  <p:tag name="KSO_WM_TEMPLATE_CATEGORY" val="diagram"/>
  <p:tag name="KSO_WM_TEMPLATE_INDEX" val="2019487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56.xml><?xml version="1.0" encoding="utf-8"?>
<p:tagLst xmlns:a="http://schemas.openxmlformats.org/drawingml/2006/main" xmlns:r="http://schemas.openxmlformats.org/officeDocument/2006/relationships" xmlns:p="http://schemas.openxmlformats.org/presentationml/2006/main">
  <p:tag name="KSO_WM_UNIT_TEXT_PART_ID_V2" val="a-1-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8_1*a*1"/>
  <p:tag name="KSO_WM_TEMPLATE_CATEGORY" val="diagram"/>
  <p:tag name="KSO_WM_TEMPLATE_INDEX" val="20194878"/>
  <p:tag name="KSO_WM_UNIT_LAYERLEVEL" val="1"/>
  <p:tag name="KSO_WM_TAG_VERSION" val="1.0"/>
  <p:tag name="KSO_WM_BEAUTIFY_FLAG" val="#wm#"/>
  <p:tag name="KSO_WM_UNIT_PRESET_TEXT" val="单击此处&#10;添加大标题"/>
  <p:tag name="KSO_WM_UNIT_TEXT_FILL_FORE_SCHEMECOLOR_INDEX" val="13"/>
  <p:tag name="KSO_WM_UNIT_TEXT_FILL_TYPE" val="1"/>
  <p:tag name="KSO_WM_UNIT_USESOURCEFORMAT_APPLY" val="1"/>
</p:tagLst>
</file>

<file path=ppt/tags/tag57.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2"/>
  <p:tag name="KSO_WM_UNIT_ID" val="diagram20194878_1*ζ_h_i*1_1_12"/>
  <p:tag name="KSO_WM_TEMPLATE_CATEGORY" val="diagram"/>
  <p:tag name="KSO_WM_TEMPLATE_INDEX" val="20194878"/>
  <p:tag name="KSO_WM_UNIT_LAYERLEVEL" val="1_1_1"/>
  <p:tag name="KSO_WM_TAG_VERSION" val="1.0"/>
  <p:tag name="KSO_WM_BEAUTIFY_FLAG" val="#wm#"/>
  <p:tag name="KSO_WM_UNIT_USESOURCEFORMAT_APPLY"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3"/>
  <p:tag name="KSO_WM_UNIT_ID" val="diagram20194878_1*ζ_h_i*1_1_13"/>
  <p:tag name="KSO_WM_TEMPLATE_CATEGORY" val="diagram"/>
  <p:tag name="KSO_WM_TEMPLATE_INDEX" val="20194878"/>
  <p:tag name="KSO_WM_UNIT_LAYERLEVEL" val="1_1_1"/>
  <p:tag name="KSO_WM_TAG_VERSION" val="1.0"/>
  <p:tag name="KSO_WM_BEAUTIFY_FLAG" val="#wm#"/>
  <p:tag name="KSO_WM_UNIT_DIAGRAM_MODELTYPE" val="partialZoo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6"/>
  <p:tag name="KSO_WM_UNIT_ID" val="diagram20194878_1*ζ_h_i*1_1_6"/>
  <p:tag name="KSO_WM_TEMPLATE_CATEGORY" val="diagram"/>
  <p:tag name="KSO_WM_TEMPLATE_INDEX" val="20194878"/>
  <p:tag name="KSO_WM_UNIT_LAYERLEVEL" val="1_1_1"/>
  <p:tag name="KSO_WM_TAG_VERSION" val="1.0"/>
  <p:tag name="KSO_WM_BEAUTIFY_FLAG" val="#wm#"/>
  <p:tag name="KSO_WM_UNIT_DIAGRAM_MODELTYPE" val="partialZoom"/>
  <p:tag name="KSO_WM_UNIT_FILL_FORE_SCHEMECOLOR_INDEX" val="6"/>
  <p:tag name="KSO_WM_UNIT_FILL_TYPE" val="1"/>
  <p:tag name="KSO_WM_UNIT_TEXT_FILL_FORE_SCHEMECOLOR_INDEX" val="2"/>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7"/>
  <p:tag name="KSO_WM_UNIT_ID" val="diagram20194878_1*ζ_h_i*1_1_7"/>
  <p:tag name="KSO_WM_TEMPLATE_CATEGORY" val="diagram"/>
  <p:tag name="KSO_WM_TEMPLATE_INDEX" val="20194878"/>
  <p:tag name="KSO_WM_UNIT_LAYERLEVEL" val="1_1_1"/>
  <p:tag name="KSO_WM_TAG_VERSION" val="1.0"/>
  <p:tag name="KSO_WM_BEAUTIFY_FLAG" val="#wm#"/>
  <p:tag name="KSO_WM_UNIT_DIAGRAM_MODELTYPE" val="partialZoom"/>
  <p:tag name="KSO_WM_UNIT_FILL_FORE_SCHEMECOLOR_INDEX" val="6"/>
  <p:tag name="KSO_WM_UNIT_FILL_TYPE" val="1"/>
  <p:tag name="KSO_WM_UNIT_TEXT_FILL_FORE_SCHEMECOLOR_INDEX" val="2"/>
  <p:tag name="KSO_WM_UNIT_TEXT_FILL_TYPE" val="1"/>
  <p:tag name="KSO_WM_UNIT_USESOURCEFORMAT_APPLY" val="1"/>
</p:tagLst>
</file>

<file path=ppt/tags/tag61.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VALUE" val="386*136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194878_1*ζ_h_d*1_1_1"/>
  <p:tag name="KSO_WM_TEMPLATE_CATEGORY" val="diagram"/>
  <p:tag name="KSO_WM_TEMPLATE_INDEX" val="20194878"/>
  <p:tag name="KSO_WM_UNIT_LAYERLEVEL" val="1_1_1"/>
  <p:tag name="KSO_WM_TAG_VERSION" val="1.0"/>
  <p:tag name="KSO_WM_BEAUTIFY_FLAG" val="#wm#"/>
  <p:tag name="KSO_WM_UNIT_USESOURCEFORMAT_APPLY" val="1"/>
</p:tagLst>
</file>

<file path=ppt/tags/tag62.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194878_1*ζ_h_i*1_1_1"/>
  <p:tag name="KSO_WM_TEMPLATE_CATEGORY" val="diagram"/>
  <p:tag name="KSO_WM_TEMPLATE_INDEX" val="20194878"/>
  <p:tag name="KSO_WM_UNIT_LAYERLEVEL" val="1_1_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9"/>
  <p:tag name="KSO_WM_UNIT_ID" val="diagram20194878_1*ζ_h_i*1_1_9"/>
  <p:tag name="KSO_WM_TEMPLATE_CATEGORY" val="diagram"/>
  <p:tag name="KSO_WM_TEMPLATE_INDEX" val="2019487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4.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0"/>
  <p:tag name="KSO_WM_UNIT_ID" val="diagram20194878_1*ζ_h_i*1_1_10"/>
  <p:tag name="KSO_WM_TEMPLATE_CATEGORY" val="diagram"/>
  <p:tag name="KSO_WM_TEMPLATE_INDEX" val="20194878"/>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65.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1"/>
  <p:tag name="KSO_WM_UNIT_ID" val="diagram20194878_1*ζ_h_i*1_1_11"/>
  <p:tag name="KSO_WM_TEMPLATE_CATEGORY" val="diagram"/>
  <p:tag name="KSO_WM_TEMPLATE_INDEX" val="20194878"/>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194878_1*ζ_h_i*1_1_2"/>
  <p:tag name="KSO_WM_TEMPLATE_CATEGORY" val="diagram"/>
  <p:tag name="KSO_WM_TEMPLATE_INDEX" val="2019487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194878_1*ζ_h_i*1_1_3"/>
  <p:tag name="KSO_WM_TEMPLATE_CATEGORY" val="diagram"/>
  <p:tag name="KSO_WM_TEMPLATE_INDEX" val="2019487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194878_1*ζ_h_i*1_1_4"/>
  <p:tag name="KSO_WM_TEMPLATE_CATEGORY" val="diagram"/>
  <p:tag name="KSO_WM_TEMPLATE_INDEX" val="2019487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9.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5"/>
  <p:tag name="KSO_WM_UNIT_ID" val="diagram20194878_1*ζ_h_i*1_1_5"/>
  <p:tag name="KSO_WM_TEMPLATE_CATEGORY" val="diagram"/>
  <p:tag name="KSO_WM_TEMPLATE_INDEX" val="20194878"/>
  <p:tag name="KSO_WM_UNIT_LAYERLEVEL" val="1_1_1"/>
  <p:tag name="KSO_WM_TAG_VERSION" val="1.0"/>
  <p:tag name="KSO_WM_BEAUTIFY_FLAG" val="#wm#"/>
  <p:tag name="KSO_WM_UNIT_LINE_FORE_SCHEMECOLOR_INDEX" val="15"/>
  <p:tag name="KSO_WM_UNIT_LINE_FILL_TYPE" val="2"/>
  <p:tag name="KSO_WM_UNIT_TEXT_FILL_FORE_SCHEMECOLOR_INDEX" val="13"/>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194878_1*ζ_h_i*1_1_1"/>
  <p:tag name="KSO_WM_TEMPLATE_CATEGORY" val="diagram"/>
  <p:tag name="KSO_WM_TEMPLATE_INDEX" val="20194878"/>
  <p:tag name="KSO_WM_UNIT_LAYERLEVEL" val="1_1_1"/>
  <p:tag name="KSO_WM_TAG_VERSION" val="1.0"/>
  <p:tag name="KSO_WM_BEAUTIFY_FLAG" val="#wm#"/>
  <p:tag name="KSO_WM_UNIT_LINE_FORE_SCHEMECOLOR_INDEX" val="15"/>
  <p:tag name="KSO_WM_UNIT_LINE_FILL_TYPE" val="2"/>
  <p:tag name="KSO_WM_UNIT_TEXT_FILL_FORE_SCHEMECOLOR_INDEX" val="13"/>
  <p:tag name="KSO_WM_UNIT_TEXT_FILL_TYPE" val="1"/>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8"/>
  <p:tag name="KSO_WM_UNIT_ID" val="diagram20194878_1*ζ_h_i*1_1_8"/>
  <p:tag name="KSO_WM_TEMPLATE_CATEGORY" val="diagram"/>
  <p:tag name="KSO_WM_TEMPLATE_INDEX" val="20194878"/>
  <p:tag name="KSO_WM_UNIT_LAYERLEVEL" val="1_1_1"/>
  <p:tag name="KSO_WM_TAG_VERSION" val="1.0"/>
  <p:tag name="KSO_WM_BEAUTIFY_FLAG" val="#wm#"/>
  <p:tag name="KSO_WM_UNIT_LINE_FORE_SCHEMECOLOR_INDEX" val="15"/>
  <p:tag name="KSO_WM_UNIT_LINE_FILL_TYPE" val="2"/>
  <p:tag name="KSO_WM_UNIT_TEXT_FILL_FORE_SCHEMECOLOR_INDEX" val="13"/>
  <p:tag name="KSO_WM_UNIT_TEXT_FILL_TYPE" val="1"/>
  <p:tag name="KSO_WM_UNIT_USESOURCEFORMAT_APPLY"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194878_1*i*2"/>
  <p:tag name="KSO_WM_TEMPLATE_CATEGORY" val="diagram"/>
  <p:tag name="KSO_WM_TEMPLATE_INDEX" val="2019487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194878_1*i*3"/>
  <p:tag name="KSO_WM_TEMPLATE_CATEGORY" val="diagram"/>
  <p:tag name="KSO_WM_TEMPLATE_INDEX" val="2019487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7"/>
  <p:tag name="KSO_WM_SLIDE_ID" val="diagram20194877_1"/>
  <p:tag name="KSO_WM_TEMPLATE_SUBCATEGORY" val="6"/>
  <p:tag name="KSO_WM_SLIDE_TYPE" val="text"/>
  <p:tag name="KSO_WM_SLIDE_SUBTYPE" val="picTxt"/>
  <p:tag name="KSO_WM_SLIDE_ITEM_CNT" val="1"/>
  <p:tag name="KSO_WM_SLIDE_INDEX" val="1"/>
  <p:tag name="KSO_WM_SLIDE_SIZE" val="854.5*443.095"/>
  <p:tag name="KSO_WM_SLIDE_POSITION" val="52.75*56.15"/>
  <p:tag name="KSO_WM_DIAGRAM_GROUP_CODE" val="ζ1-1"/>
  <p:tag name="KSO_WM_SLIDE_DIAGTYPE" val="ζ"/>
  <p:tag name="KSO_WM_TAG_VERSION" val="1.0"/>
  <p:tag name="KSO_WM_SLIDE_LAYOUT" val="a_d_h_ζ"/>
  <p:tag name="KSO_WM_SLIDE_LAYOUT_CNT" val="1_1_1_1"/>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194877_1*i*1"/>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194877_1*i*2"/>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194877_1*i*3"/>
  <p:tag name="KSO_WM_TEMPLATE_CATEGORY" val="diagram"/>
  <p:tag name="KSO_WM_TEMPLATE_INDEX" val="20194877"/>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194877_1*i*4"/>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194877_1*i*5"/>
  <p:tag name="KSO_WM_TEMPLATE_CATEGORY" val="diagram"/>
  <p:tag name="KSO_WM_TEMPLATE_INDEX" val="20194877"/>
  <p:tag name="KSO_WM_UNIT_LAYERLEVEL" val="1"/>
  <p:tag name="KSO_WM_TAG_VERSION" val="1.0"/>
  <p:tag name="KSO_WM_BEAUTIFY_FLAG" val="#wm#"/>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194877_1*i*6"/>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1.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0"/>
  <p:tag name="KSO_WM_UNIT_ID" val="diagram20194877_1*ζ_h_i*1_1_10"/>
  <p:tag name="KSO_WM_TEMPLATE_CATEGORY" val="diagram"/>
  <p:tag name="KSO_WM_TEMPLATE_INDEX" val="20194877"/>
  <p:tag name="KSO_WM_UNIT_LAYERLEVEL" val="1_1_1"/>
  <p:tag name="KSO_WM_TAG_VERSION" val="1.0"/>
  <p:tag name="KSO_WM_BEAUTIFY_FLAG" val="#wm#"/>
  <p:tag name="KSO_WM_UNIT_USESOURCEFORMAT_APPLY" val="1"/>
</p:tagLst>
</file>

<file path=ppt/tags/tag8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83.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VALUE" val="374*151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194877_1*ζ_h_d*1_1_1"/>
  <p:tag name="KSO_WM_TEMPLATE_CATEGORY" val="diagram"/>
  <p:tag name="KSO_WM_TEMPLATE_INDEX" val="20194877"/>
  <p:tag name="KSO_WM_UNIT_LAYERLEVEL" val="1_1_1"/>
  <p:tag name="KSO_WM_TAG_VERSION" val="1.0"/>
  <p:tag name="KSO_WM_BEAUTIFY_FLAG" val="#wm#"/>
  <p:tag name="KSO_WM_UNIT_USESOURCEFORMAT_APPLY" val="1"/>
</p:tagLst>
</file>

<file path=ppt/tags/tag84.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9"/>
  <p:tag name="KSO_WM_UNIT_ID" val="diagram20194877_1*ζ_h_i*1_1_9"/>
  <p:tag name="KSO_WM_TEMPLATE_CATEGORY" val="diagram"/>
  <p:tag name="KSO_WM_TEMPLATE_INDEX" val="201948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194877_1*ζ_h_i*1_1_1"/>
  <p:tag name="KSO_WM_TEMPLATE_CATEGORY" val="diagram"/>
  <p:tag name="KSO_WM_TEMPLATE_INDEX" val="201948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6.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194877_1*ζ_h_i*1_1_2"/>
  <p:tag name="KSO_WM_TEMPLATE_CATEGORY" val="diagram"/>
  <p:tag name="KSO_WM_TEMPLATE_INDEX" val="2019487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7.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194877_1*ζ_h_i*1_1_3"/>
  <p:tag name="KSO_WM_TEMPLATE_CATEGORY" val="diagram"/>
  <p:tag name="KSO_WM_TEMPLATE_INDEX" val="2019487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8.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194877_1*ζ_h_i*1_1_4"/>
  <p:tag name="KSO_WM_TEMPLATE_CATEGORY" val="diagram"/>
  <p:tag name="KSO_WM_TEMPLATE_INDEX" val="2019487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9.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5"/>
  <p:tag name="KSO_WM_UNIT_ID" val="diagram20194877_1*ζ_h_i*1_1_5"/>
  <p:tag name="KSO_WM_TEMPLATE_CATEGORY" val="diagram"/>
  <p:tag name="KSO_WM_TEMPLATE_INDEX" val="20194877"/>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6"/>
  <p:tag name="KSO_WM_UNIT_ID" val="diagram20194877_1*ζ_h_i*1_1_6"/>
  <p:tag name="KSO_WM_TEMPLATE_CATEGORY" val="diagram"/>
  <p:tag name="KSO_WM_TEMPLATE_INDEX" val="20194877"/>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91.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7"/>
  <p:tag name="KSO_WM_UNIT_ID" val="diagram20194877_1*ζ_h_i*1_1_7"/>
  <p:tag name="KSO_WM_TEMPLATE_CATEGORY" val="diagram"/>
  <p:tag name="KSO_WM_TEMPLATE_INDEX" val="20194877"/>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92.xml><?xml version="1.0" encoding="utf-8"?>
<p:tagLst xmlns:a="http://schemas.openxmlformats.org/drawingml/2006/main" xmlns:r="http://schemas.openxmlformats.org/officeDocument/2006/relationships" xmlns:p="http://schemas.openxmlformats.org/presentationml/2006/main">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8"/>
  <p:tag name="KSO_WM_UNIT_ID" val="diagram20194877_1*ζ_h_i*1_1_8"/>
  <p:tag name="KSO_WM_TEMPLATE_CATEGORY" val="diagram"/>
  <p:tag name="KSO_WM_TEMPLATE_INDEX" val="20194877"/>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194877_1*i*7"/>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194877_1*i*8"/>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4-Z"/>
  <p:tag name="KSO_WM_UNIT_TEXT_PART_SIZE" val="30*854.5"/>
  <p:tag name="KSO_WM_UNIT_NOCLEAR" val="0"/>
  <p:tag name="KSO_WM_UNIT_VALUE" val="46"/>
  <p:tag name="KSO_WM_UNIT_HIGHLIGHT" val="0"/>
  <p:tag name="KSO_WM_UNIT_COMPATIBLE" val="0"/>
  <p:tag name="KSO_WM_UNIT_DIAGRAM_ISNUMVISUAL" val="0"/>
  <p:tag name="KSO_WM_UNIT_DIAGRAM_ISREFERUNIT" val="0"/>
  <p:tag name="KSO_WM_DIAGRAM_GROUP_CODE" val="ζ1-1"/>
  <p:tag name="KSO_WM_UNIT_TYPE" val="h_a"/>
  <p:tag name="KSO_WM_UNIT_INDEX" val="1_1"/>
  <p:tag name="KSO_WM_UNIT_ID" val="diagram20194877_1*h_a*1_1"/>
  <p:tag name="KSO_WM_TEMPLATE_CATEGORY" val="diagram"/>
  <p:tag name="KSO_WM_TEMPLATE_INDEX" val="20194877"/>
  <p:tag name="KSO_WM_UNIT_LAYERLEVEL" val="1_1"/>
  <p:tag name="KSO_WM_TAG_VERSION" val="1.0"/>
  <p:tag name="KSO_WM_BEAUTIFY_FLAG" val="#wm#"/>
  <p:tag name="KSO_WM_UNIT_PRESET_TEXT" val="单击此处添加小标题"/>
  <p:tag name="KSO_WM_UNIT_TEXT_PART_ID_V2" val="c-4-1"/>
  <p:tag name="KSO_WM_UNIT_TEXT_FILL_FORE_SCHEMECOLOR_INDEX" val="13"/>
  <p:tag name="KSO_WM_UNIT_TEXT_FILL_TYPE" val="1"/>
  <p:tag name="KSO_WM_UNIT_USESOURCEFORMAT_APPLY" val="1"/>
</p:tagLst>
</file>

<file path=ppt/tags/tag96.xml><?xml version="1.0" encoding="utf-8"?>
<p:tagLst xmlns:a="http://schemas.openxmlformats.org/drawingml/2006/main" xmlns:r="http://schemas.openxmlformats.org/officeDocument/2006/relationships" xmlns:p="http://schemas.openxmlformats.org/presentationml/2006/main">
  <p:tag name="KSO_WM_UNIT_TEXT_PART_ID_V2" val="d-4-1"/>
  <p:tag name="KSO_WM_UNIT_TEXT_PART_ID" val="4-b"/>
  <p:tag name="KSO_WM_UNIT_TEXT_PART_SIZE" val="84.88*854.5"/>
  <p:tag name="KSO_WM_UNIT_NOCLEAR" val="0"/>
  <p:tag name="KSO_WM_UNIT_VALUE" val="156"/>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ID" val="diagram20194877_1*h_f*1_1"/>
  <p:tag name="KSO_WM_TEMPLATE_CATEGORY" val="diagram"/>
  <p:tag name="KSO_WM_TEMPLATE_INDEX" val="20194877"/>
  <p:tag name="KSO_WM_UNIT_LAYERLEVEL" val="1_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TYPE" val="1"/>
  <p:tag name="KSO_WM_UNIT_USESOURCEFORMAT_APPLY"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9050"/>
  <p:tag name="KSO_WM_SLIDE_ID" val="150995200"/>
  <p:tag name="KSO_WM_SLIDE_INDEX" val="1"/>
  <p:tag name="KSO_WM_SLIDE_ITEM_CNT" val="3"/>
  <p:tag name="KSO_WM_SLIDE_LAYOUT" val="a_f_d"/>
  <p:tag name="KSO_WM_SLIDE_LAYOUT_CNT" val="1_1_2"/>
  <p:tag name="KSO_WM_SLIDE_TYPE" val="text"/>
  <p:tag name="KSO_WM_SLIDE_POSITION" val="6*10"/>
  <p:tag name="KSO_WM_SLIDE_SIZE" val="947*518"/>
  <p:tag name="KSO_WM_TAG_VERSION" val="1.0"/>
</p:tagLst>
</file>

<file path=ppt/tags/tag9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050"/>
  <p:tag name="KSO_WM_UNIT_TYPE" val="f"/>
  <p:tag name="KSO_WM_UNIT_INDEX" val="1"/>
  <p:tag name="KSO_WM_UNIT_ID" val="256*f*1"/>
  <p:tag name="KSO_WM_UNIT_CLEAR" val="1"/>
  <p:tag name="KSO_WM_UNIT_LAYERLEVEL" val="1"/>
  <p:tag name="KSO_WM_UNIT_VALUE" val="174"/>
  <p:tag name="KSO_WM_UNIT_HIGHLIGHT" val="0"/>
  <p:tag name="KSO_WM_UNIT_COMPATIBLE" val="0"/>
  <p:tag name="KSO_WM_BEAUTIFY_FLAG" val="#wm#"/>
  <p:tag name="KSO_WM_UNIT_PRESET_TEXT_INDEX" val="3"/>
  <p:tag name="KSO_WM_UNIT_PRESET_TEXT_LEN" val="84"/>
  <p:tag name="KSO_WM_TAG_VERSION" val="1.0"/>
</p:tagLst>
</file>

<file path=ppt/tags/tag9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050"/>
  <p:tag name="KSO_WM_UNIT_TYPE" val="a"/>
  <p:tag name="KSO_WM_UNIT_INDEX" val="1"/>
  <p:tag name="KSO_WM_UNIT_ID" val="256*a*1"/>
  <p:tag name="KSO_WM_UNIT_CLEAR" val="1"/>
  <p:tag name="KSO_WM_UNIT_LAYERLEVEL" val="1"/>
  <p:tag name="KSO_WM_UNIT_VALUE" val="56"/>
  <p:tag name="KSO_WM_UNIT_ISCONTENTSTITLE" val="0"/>
  <p:tag name="KSO_WM_UNIT_HIGHLIGHT" val="0"/>
  <p:tag name="KSO_WM_UNIT_COMPATIBLE" val="0"/>
  <p:tag name="KSO_WM_BEAUTIFY_FLAG" val="#wm#"/>
  <p:tag name="KSO_WM_UNIT_PRESET_TEXT_INDEX" val="3"/>
  <p:tag name="KSO_WM_UNIT_PRESET_TEXT_LEN" val="24"/>
  <p:tag name="KSO_WM_TAG_VERSION" val="1.0"/>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3.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33</TotalTime>
  <Words>2096</Words>
  <Application>Microsoft Office PowerPoint</Application>
  <PresentationFormat>自定义</PresentationFormat>
  <Paragraphs>114</Paragraphs>
  <Slides>30</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30</vt:i4>
      </vt:variant>
    </vt:vector>
  </HeadingPairs>
  <TitlesOfParts>
    <vt:vector size="44" baseType="lpstr">
      <vt:lpstr>Arial</vt:lpstr>
      <vt:lpstr>宋体</vt:lpstr>
      <vt:lpstr>Wingdings</vt:lpstr>
      <vt:lpstr>Arial Unicode MS</vt:lpstr>
      <vt:lpstr>Calibri</vt:lpstr>
      <vt:lpstr>华文中宋</vt:lpstr>
      <vt:lpstr>微软雅黑</vt:lpstr>
      <vt:lpstr>WPS-Bullets</vt:lpstr>
      <vt:lpstr>等线</vt:lpstr>
      <vt:lpstr>Gulim</vt:lpstr>
      <vt:lpstr>汉仪中宋简</vt:lpstr>
      <vt:lpstr>HanWangZonYi</vt:lpstr>
      <vt:lpstr>黑体</vt:lpstr>
      <vt:lpstr>千图网海量PPT模板www.58pic.com</vt:lpstr>
      <vt:lpstr>PowerPoint 演示文稿</vt:lpstr>
      <vt:lpstr>PowerPoint 演示文稿</vt:lpstr>
      <vt:lpstr>单元二    投影的基本知识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投影与影子的联系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45</cp:revision>
  <dcterms:created xsi:type="dcterms:W3CDTF">2017-08-24T23:58:00Z</dcterms:created>
  <dcterms:modified xsi:type="dcterms:W3CDTF">2024-05-07T09:12:51Z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